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2" r:id="rId2"/>
    <p:sldId id="258" r:id="rId3"/>
    <p:sldId id="259" r:id="rId4"/>
    <p:sldId id="263" r:id="rId5"/>
    <p:sldId id="264" r:id="rId6"/>
    <p:sldId id="265" r:id="rId7"/>
    <p:sldId id="266" r:id="rId8"/>
    <p:sldId id="267" r:id="rId9"/>
    <p:sldId id="268" r:id="rId10"/>
    <p:sldId id="269" r:id="rId11"/>
    <p:sldId id="270" r:id="rId12"/>
    <p:sldId id="271" r:id="rId13"/>
    <p:sldId id="272" r:id="rId14"/>
    <p:sldId id="273" r:id="rId15"/>
    <p:sldId id="298" r:id="rId16"/>
    <p:sldId id="299" r:id="rId17"/>
    <p:sldId id="274" r:id="rId18"/>
    <p:sldId id="275" r:id="rId19"/>
    <p:sldId id="276" r:id="rId20"/>
    <p:sldId id="277" r:id="rId21"/>
    <p:sldId id="278" r:id="rId22"/>
    <p:sldId id="279" r:id="rId23"/>
    <p:sldId id="280" r:id="rId24"/>
    <p:sldId id="281" r:id="rId25"/>
    <p:sldId id="282" r:id="rId26"/>
    <p:sldId id="297" r:id="rId27"/>
    <p:sldId id="283" r:id="rId28"/>
    <p:sldId id="284" r:id="rId29"/>
    <p:sldId id="285" r:id="rId30"/>
    <p:sldId id="286" r:id="rId31"/>
    <p:sldId id="287" r:id="rId32"/>
    <p:sldId id="288" r:id="rId33"/>
    <p:sldId id="290" r:id="rId34"/>
    <p:sldId id="291" r:id="rId35"/>
    <p:sldId id="292" r:id="rId36"/>
    <p:sldId id="293" r:id="rId37"/>
    <p:sldId id="294" r:id="rId38"/>
    <p:sldId id="295" r:id="rId39"/>
    <p:sldId id="300" r:id="rId40"/>
    <p:sldId id="296" r:id="rId41"/>
    <p:sldId id="257" r:id="rId4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174C"/>
    <a:srgbClr val="58DA8D"/>
    <a:srgbClr val="0649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Helle Formatvorlage 1 - Akz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6" autoAdjust="0"/>
  </p:normalViewPr>
  <p:slideViewPr>
    <p:cSldViewPr snapToGrid="0">
      <p:cViewPr varScale="1">
        <p:scale>
          <a:sx n="79" d="100"/>
          <a:sy n="79" d="100"/>
        </p:scale>
        <p:origin x="108" y="65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B101D9-A219-457E-93E6-EDE81DE4DEA4}" type="doc">
      <dgm:prSet loTypeId="urn:microsoft.com/office/officeart/2005/8/layout/pyramid1" loCatId="pyramid" qsTypeId="urn:microsoft.com/office/officeart/2005/8/quickstyle/simple1" qsCatId="simple" csTypeId="urn:microsoft.com/office/officeart/2005/8/colors/accent1_2" csCatId="accent1" phldr="1"/>
      <dgm:spPr/>
    </dgm:pt>
    <dgm:pt modelId="{6A13E989-C1C9-4DB9-B0DD-98C3D4E524A5}">
      <dgm:prSet phldrT="[Text]" custT="1"/>
      <dgm:spPr>
        <a:xfrm>
          <a:off x="2032000" y="0"/>
          <a:ext cx="2032000" cy="1354666"/>
        </a:xfrm>
        <a:prstGeom prst="trapezoid">
          <a:avLst>
            <a:gd name="adj" fmla="val 75000"/>
          </a:avLst>
        </a:prstGeom>
        <a:solidFill>
          <a:srgbClr val="4F81BD"/>
        </a:solidFill>
        <a:ln w="25400" cap="flat" cmpd="sng" algn="ctr">
          <a:solidFill>
            <a:sysClr val="window" lastClr="FFFFFF">
              <a:hueOff val="0"/>
              <a:satOff val="0"/>
              <a:lumOff val="0"/>
              <a:alphaOff val="0"/>
            </a:sysClr>
          </a:solidFill>
          <a:prstDash val="solid"/>
        </a:ln>
        <a:effectLst/>
      </dgm:spPr>
      <dgm:t>
        <a:bodyPr/>
        <a:lstStyle/>
        <a:p>
          <a:endParaRPr lang="de-DE" sz="1800" dirty="0">
            <a:solidFill>
              <a:sysClr val="windowText" lastClr="000000">
                <a:hueOff val="0"/>
                <a:satOff val="0"/>
                <a:lumOff val="0"/>
                <a:alphaOff val="0"/>
              </a:sysClr>
            </a:solidFill>
            <a:latin typeface="Calibri"/>
            <a:ea typeface="+mn-ea"/>
            <a:cs typeface="+mn-cs"/>
          </a:endParaRPr>
        </a:p>
        <a:p>
          <a:r>
            <a:rPr lang="de-DE" sz="1400" b="1" dirty="0">
              <a:solidFill>
                <a:sysClr val="windowText" lastClr="000000">
                  <a:hueOff val="0"/>
                  <a:satOff val="0"/>
                  <a:lumOff val="0"/>
                  <a:alphaOff val="0"/>
                </a:sysClr>
              </a:solidFill>
              <a:latin typeface="Calibri"/>
              <a:ea typeface="+mn-ea"/>
              <a:cs typeface="+mn-cs"/>
            </a:rPr>
            <a:t>Fach-sprache</a:t>
          </a:r>
          <a:endParaRPr lang="de-DE" sz="1050" b="1" dirty="0">
            <a:solidFill>
              <a:sysClr val="windowText" lastClr="000000">
                <a:hueOff val="0"/>
                <a:satOff val="0"/>
                <a:lumOff val="0"/>
                <a:alphaOff val="0"/>
              </a:sysClr>
            </a:solidFill>
            <a:latin typeface="Calibri"/>
            <a:ea typeface="+mn-ea"/>
            <a:cs typeface="+mn-cs"/>
          </a:endParaRPr>
        </a:p>
      </dgm:t>
    </dgm:pt>
    <dgm:pt modelId="{A1BE3141-94AD-41C3-9554-E96FE2A0BBE8}" type="parTrans" cxnId="{78F4956C-BDCF-42E8-9419-067C880F5570}">
      <dgm:prSet/>
      <dgm:spPr/>
      <dgm:t>
        <a:bodyPr/>
        <a:lstStyle/>
        <a:p>
          <a:endParaRPr lang="de-DE"/>
        </a:p>
      </dgm:t>
    </dgm:pt>
    <dgm:pt modelId="{FDE63498-5419-49D2-8104-F328B4764326}" type="sibTrans" cxnId="{78F4956C-BDCF-42E8-9419-067C880F5570}">
      <dgm:prSet/>
      <dgm:spPr/>
      <dgm:t>
        <a:bodyPr/>
        <a:lstStyle/>
        <a:p>
          <a:endParaRPr lang="de-DE"/>
        </a:p>
      </dgm:t>
    </dgm:pt>
    <dgm:pt modelId="{7521E864-0D33-46D7-8721-7BE1CECCE14E}">
      <dgm:prSet phldrT="[Text]" custT="1"/>
      <dgm:spPr>
        <a:xfrm>
          <a:off x="1015999" y="1354666"/>
          <a:ext cx="4064000" cy="1354666"/>
        </a:xfrm>
        <a:prstGeom prst="trapezoid">
          <a:avLst>
            <a:gd name="adj" fmla="val 75000"/>
          </a:avLst>
        </a:prstGeom>
        <a:gradFill flip="none" rotWithShape="0">
          <a:gsLst>
            <a:gs pos="0">
              <a:srgbClr val="4F81BD">
                <a:tint val="66000"/>
                <a:satMod val="160000"/>
              </a:srgbClr>
            </a:gs>
            <a:gs pos="50000">
              <a:srgbClr val="4F81BD">
                <a:tint val="44500"/>
                <a:satMod val="160000"/>
              </a:srgbClr>
            </a:gs>
            <a:gs pos="100000">
              <a:srgbClr val="4F81BD">
                <a:tint val="23500"/>
                <a:satMod val="160000"/>
              </a:srgbClr>
            </a:gs>
          </a:gsLst>
          <a:lin ang="5400000" scaled="1"/>
          <a:tileRect/>
        </a:gradFill>
        <a:ln w="25400" cap="flat" cmpd="sng" algn="ctr">
          <a:solidFill>
            <a:sysClr val="window" lastClr="FFFFFF">
              <a:hueOff val="0"/>
              <a:satOff val="0"/>
              <a:lumOff val="0"/>
              <a:alphaOff val="0"/>
            </a:sysClr>
          </a:solidFill>
          <a:prstDash val="solid"/>
        </a:ln>
        <a:effectLst/>
      </dgm:spPr>
      <dgm:t>
        <a:bodyPr/>
        <a:lstStyle/>
        <a:p>
          <a:pPr algn="ctr"/>
          <a:r>
            <a:rPr lang="de-DE" sz="1200" b="1" dirty="0">
              <a:solidFill>
                <a:sysClr val="windowText" lastClr="000000">
                  <a:hueOff val="0"/>
                  <a:satOff val="0"/>
                  <a:lumOff val="0"/>
                  <a:alphaOff val="0"/>
                </a:sysClr>
              </a:solidFill>
              <a:latin typeface="Calibri"/>
              <a:ea typeface="+mn-ea"/>
              <a:cs typeface="+mn-cs"/>
            </a:rPr>
            <a:t>berufsorientierte Sprache</a:t>
          </a:r>
        </a:p>
      </dgm:t>
    </dgm:pt>
    <dgm:pt modelId="{B8DAA527-5850-44B4-B8B9-113F3FE6DCCB}" type="parTrans" cxnId="{F6995808-84DF-45BA-B43A-D16FF126571D}">
      <dgm:prSet/>
      <dgm:spPr/>
      <dgm:t>
        <a:bodyPr/>
        <a:lstStyle/>
        <a:p>
          <a:endParaRPr lang="de-DE"/>
        </a:p>
      </dgm:t>
    </dgm:pt>
    <dgm:pt modelId="{04F4E626-2993-41BF-B40E-AB4DE5AA6D25}" type="sibTrans" cxnId="{F6995808-84DF-45BA-B43A-D16FF126571D}">
      <dgm:prSet/>
      <dgm:spPr/>
      <dgm:t>
        <a:bodyPr/>
        <a:lstStyle/>
        <a:p>
          <a:endParaRPr lang="de-DE"/>
        </a:p>
      </dgm:t>
    </dgm:pt>
    <dgm:pt modelId="{4CB3A6EB-EA6B-4F08-A69B-45827BD3D641}">
      <dgm:prSet phldrT="[Text]" custT="1"/>
      <dgm:spPr>
        <a:xfrm>
          <a:off x="0" y="2709333"/>
          <a:ext cx="6096000" cy="1354666"/>
        </a:xfrm>
        <a:prstGeom prst="trapezoid">
          <a:avLst>
            <a:gd name="adj" fmla="val 75000"/>
          </a:avLst>
        </a:prstGeom>
        <a:gradFill flip="none" rotWithShape="0">
          <a:gsLst>
            <a:gs pos="0">
              <a:srgbClr val="4F81BD">
                <a:hueOff val="0"/>
                <a:satOff val="0"/>
                <a:lumOff val="0"/>
                <a:tint val="66000"/>
                <a:satMod val="160000"/>
              </a:srgbClr>
            </a:gs>
            <a:gs pos="50000">
              <a:srgbClr val="4F81BD">
                <a:hueOff val="0"/>
                <a:satOff val="0"/>
                <a:lumOff val="0"/>
                <a:tint val="44500"/>
                <a:satMod val="160000"/>
              </a:srgbClr>
            </a:gs>
            <a:gs pos="100000">
              <a:srgbClr val="4F81BD">
                <a:hueOff val="0"/>
                <a:satOff val="0"/>
                <a:lumOff val="0"/>
                <a:tint val="23500"/>
                <a:satMod val="160000"/>
              </a:srgbClr>
            </a:gs>
          </a:gsLst>
          <a:lin ang="16200000" scaled="1"/>
          <a:tileRect/>
        </a:gradFill>
        <a:ln w="25400" cap="flat" cmpd="sng" algn="ctr">
          <a:solidFill>
            <a:sysClr val="window" lastClr="FFFFFF">
              <a:hueOff val="0"/>
              <a:satOff val="0"/>
              <a:lumOff val="0"/>
              <a:alphaOff val="0"/>
            </a:sysClr>
          </a:solidFill>
          <a:prstDash val="solid"/>
        </a:ln>
        <a:effectLst/>
      </dgm:spPr>
      <dgm:t>
        <a:bodyPr/>
        <a:lstStyle/>
        <a:p>
          <a:r>
            <a:rPr lang="de-DE" sz="1400" b="1" dirty="0">
              <a:solidFill>
                <a:sysClr val="windowText" lastClr="000000">
                  <a:hueOff val="0"/>
                  <a:satOff val="0"/>
                  <a:lumOff val="0"/>
                  <a:alphaOff val="0"/>
                </a:sysClr>
              </a:solidFill>
              <a:latin typeface="Calibri"/>
              <a:ea typeface="+mn-ea"/>
              <a:cs typeface="+mn-cs"/>
            </a:rPr>
            <a:t>Allgemeinsprache</a:t>
          </a:r>
        </a:p>
      </dgm:t>
    </dgm:pt>
    <dgm:pt modelId="{76FA36DF-8112-4BC7-95FD-3BF3EE34974B}" type="parTrans" cxnId="{2AD87A3D-2315-4F57-8EED-B753AB41330E}">
      <dgm:prSet/>
      <dgm:spPr/>
      <dgm:t>
        <a:bodyPr/>
        <a:lstStyle/>
        <a:p>
          <a:endParaRPr lang="de-DE"/>
        </a:p>
      </dgm:t>
    </dgm:pt>
    <dgm:pt modelId="{1F13C69B-87CA-4B0C-AE0E-4A6269077C23}" type="sibTrans" cxnId="{2AD87A3D-2315-4F57-8EED-B753AB41330E}">
      <dgm:prSet/>
      <dgm:spPr/>
      <dgm:t>
        <a:bodyPr/>
        <a:lstStyle/>
        <a:p>
          <a:endParaRPr lang="de-DE"/>
        </a:p>
      </dgm:t>
    </dgm:pt>
    <dgm:pt modelId="{4E18C086-998B-44C1-9D3A-B23E18C499FD}" type="pres">
      <dgm:prSet presAssocID="{97B101D9-A219-457E-93E6-EDE81DE4DEA4}" presName="Name0" presStyleCnt="0">
        <dgm:presLayoutVars>
          <dgm:dir/>
          <dgm:animLvl val="lvl"/>
          <dgm:resizeHandles val="exact"/>
        </dgm:presLayoutVars>
      </dgm:prSet>
      <dgm:spPr/>
    </dgm:pt>
    <dgm:pt modelId="{E17A69D6-DBB6-4AB8-B773-73EF88C073FC}" type="pres">
      <dgm:prSet presAssocID="{6A13E989-C1C9-4DB9-B0DD-98C3D4E524A5}" presName="Name8" presStyleCnt="0"/>
      <dgm:spPr/>
    </dgm:pt>
    <dgm:pt modelId="{33D2B801-78F3-4E7C-AD92-B7CDAFB3337A}" type="pres">
      <dgm:prSet presAssocID="{6A13E989-C1C9-4DB9-B0DD-98C3D4E524A5}" presName="level" presStyleLbl="node1" presStyleIdx="0" presStyleCnt="3" custScaleX="96645" custScaleY="94268">
        <dgm:presLayoutVars>
          <dgm:chMax val="1"/>
          <dgm:bulletEnabled val="1"/>
        </dgm:presLayoutVars>
      </dgm:prSet>
      <dgm:spPr/>
    </dgm:pt>
    <dgm:pt modelId="{DF1D336F-A2A9-4CBA-9DDB-03CED435F240}" type="pres">
      <dgm:prSet presAssocID="{6A13E989-C1C9-4DB9-B0DD-98C3D4E524A5}" presName="levelTx" presStyleLbl="revTx" presStyleIdx="0" presStyleCnt="0">
        <dgm:presLayoutVars>
          <dgm:chMax val="1"/>
          <dgm:bulletEnabled val="1"/>
        </dgm:presLayoutVars>
      </dgm:prSet>
      <dgm:spPr/>
    </dgm:pt>
    <dgm:pt modelId="{B380EF13-CAA3-4E1F-B2F9-6F2A31D485EA}" type="pres">
      <dgm:prSet presAssocID="{7521E864-0D33-46D7-8721-7BE1CECCE14E}" presName="Name8" presStyleCnt="0"/>
      <dgm:spPr/>
    </dgm:pt>
    <dgm:pt modelId="{683D058E-3291-4D83-A0B8-A5D07CC16C85}" type="pres">
      <dgm:prSet presAssocID="{7521E864-0D33-46D7-8721-7BE1CECCE14E}" presName="level" presStyleLbl="node1" presStyleIdx="1" presStyleCnt="3">
        <dgm:presLayoutVars>
          <dgm:chMax val="1"/>
          <dgm:bulletEnabled val="1"/>
        </dgm:presLayoutVars>
      </dgm:prSet>
      <dgm:spPr/>
    </dgm:pt>
    <dgm:pt modelId="{DCFDD753-8247-4638-A3D0-5C43C4350BF7}" type="pres">
      <dgm:prSet presAssocID="{7521E864-0D33-46D7-8721-7BE1CECCE14E}" presName="levelTx" presStyleLbl="revTx" presStyleIdx="0" presStyleCnt="0">
        <dgm:presLayoutVars>
          <dgm:chMax val="1"/>
          <dgm:bulletEnabled val="1"/>
        </dgm:presLayoutVars>
      </dgm:prSet>
      <dgm:spPr/>
    </dgm:pt>
    <dgm:pt modelId="{C489B746-940F-469B-AF58-A076D3CFD16A}" type="pres">
      <dgm:prSet presAssocID="{4CB3A6EB-EA6B-4F08-A69B-45827BD3D641}" presName="Name8" presStyleCnt="0"/>
      <dgm:spPr/>
    </dgm:pt>
    <dgm:pt modelId="{7228E6E0-7687-4865-8D08-44FF3576E10C}" type="pres">
      <dgm:prSet presAssocID="{4CB3A6EB-EA6B-4F08-A69B-45827BD3D641}" presName="level" presStyleLbl="node1" presStyleIdx="2" presStyleCnt="3">
        <dgm:presLayoutVars>
          <dgm:chMax val="1"/>
          <dgm:bulletEnabled val="1"/>
        </dgm:presLayoutVars>
      </dgm:prSet>
      <dgm:spPr/>
    </dgm:pt>
    <dgm:pt modelId="{174DA85B-7B13-46BE-AE2B-9CA8F65238B9}" type="pres">
      <dgm:prSet presAssocID="{4CB3A6EB-EA6B-4F08-A69B-45827BD3D641}" presName="levelTx" presStyleLbl="revTx" presStyleIdx="0" presStyleCnt="0">
        <dgm:presLayoutVars>
          <dgm:chMax val="1"/>
          <dgm:bulletEnabled val="1"/>
        </dgm:presLayoutVars>
      </dgm:prSet>
      <dgm:spPr/>
    </dgm:pt>
  </dgm:ptLst>
  <dgm:cxnLst>
    <dgm:cxn modelId="{F6995808-84DF-45BA-B43A-D16FF126571D}" srcId="{97B101D9-A219-457E-93E6-EDE81DE4DEA4}" destId="{7521E864-0D33-46D7-8721-7BE1CECCE14E}" srcOrd="1" destOrd="0" parTransId="{B8DAA527-5850-44B4-B8B9-113F3FE6DCCB}" sibTransId="{04F4E626-2993-41BF-B40E-AB4DE5AA6D25}"/>
    <dgm:cxn modelId="{2AD87A3D-2315-4F57-8EED-B753AB41330E}" srcId="{97B101D9-A219-457E-93E6-EDE81DE4DEA4}" destId="{4CB3A6EB-EA6B-4F08-A69B-45827BD3D641}" srcOrd="2" destOrd="0" parTransId="{76FA36DF-8112-4BC7-95FD-3BF3EE34974B}" sibTransId="{1F13C69B-87CA-4B0C-AE0E-4A6269077C23}"/>
    <dgm:cxn modelId="{78F4956C-BDCF-42E8-9419-067C880F5570}" srcId="{97B101D9-A219-457E-93E6-EDE81DE4DEA4}" destId="{6A13E989-C1C9-4DB9-B0DD-98C3D4E524A5}" srcOrd="0" destOrd="0" parTransId="{A1BE3141-94AD-41C3-9554-E96FE2A0BBE8}" sibTransId="{FDE63498-5419-49D2-8104-F328B4764326}"/>
    <dgm:cxn modelId="{E281A456-243D-46DE-879D-398408C8BA29}" type="presOf" srcId="{4CB3A6EB-EA6B-4F08-A69B-45827BD3D641}" destId="{7228E6E0-7687-4865-8D08-44FF3576E10C}" srcOrd="0" destOrd="0" presId="urn:microsoft.com/office/officeart/2005/8/layout/pyramid1"/>
    <dgm:cxn modelId="{56AF9E9A-77CF-4D24-BD9B-C7CF523B4A67}" type="presOf" srcId="{4CB3A6EB-EA6B-4F08-A69B-45827BD3D641}" destId="{174DA85B-7B13-46BE-AE2B-9CA8F65238B9}" srcOrd="1" destOrd="0" presId="urn:microsoft.com/office/officeart/2005/8/layout/pyramid1"/>
    <dgm:cxn modelId="{B3A366D3-1F0D-475D-B080-DD58FCE55939}" type="presOf" srcId="{7521E864-0D33-46D7-8721-7BE1CECCE14E}" destId="{DCFDD753-8247-4638-A3D0-5C43C4350BF7}" srcOrd="1" destOrd="0" presId="urn:microsoft.com/office/officeart/2005/8/layout/pyramid1"/>
    <dgm:cxn modelId="{2A1999D3-B533-49D8-A116-9EC695DE74EE}" type="presOf" srcId="{6A13E989-C1C9-4DB9-B0DD-98C3D4E524A5}" destId="{33D2B801-78F3-4E7C-AD92-B7CDAFB3337A}" srcOrd="0" destOrd="0" presId="urn:microsoft.com/office/officeart/2005/8/layout/pyramid1"/>
    <dgm:cxn modelId="{FDC17FEE-386B-48C2-8698-1194F55AE551}" type="presOf" srcId="{6A13E989-C1C9-4DB9-B0DD-98C3D4E524A5}" destId="{DF1D336F-A2A9-4CBA-9DDB-03CED435F240}" srcOrd="1" destOrd="0" presId="urn:microsoft.com/office/officeart/2005/8/layout/pyramid1"/>
    <dgm:cxn modelId="{0F5FCBF4-A31D-4B02-983C-DBBCAC10B137}" type="presOf" srcId="{97B101D9-A219-457E-93E6-EDE81DE4DEA4}" destId="{4E18C086-998B-44C1-9D3A-B23E18C499FD}" srcOrd="0" destOrd="0" presId="urn:microsoft.com/office/officeart/2005/8/layout/pyramid1"/>
    <dgm:cxn modelId="{15AAFBF6-DBB6-4047-AA53-6E503951654E}" type="presOf" srcId="{7521E864-0D33-46D7-8721-7BE1CECCE14E}" destId="{683D058E-3291-4D83-A0B8-A5D07CC16C85}" srcOrd="0" destOrd="0" presId="urn:microsoft.com/office/officeart/2005/8/layout/pyramid1"/>
    <dgm:cxn modelId="{27A40E4E-41DD-4D15-A6BF-B1B3F29289FF}" type="presParOf" srcId="{4E18C086-998B-44C1-9D3A-B23E18C499FD}" destId="{E17A69D6-DBB6-4AB8-B773-73EF88C073FC}" srcOrd="0" destOrd="0" presId="urn:microsoft.com/office/officeart/2005/8/layout/pyramid1"/>
    <dgm:cxn modelId="{33F1C540-CB99-4FB8-AABC-D34278E1DB06}" type="presParOf" srcId="{E17A69D6-DBB6-4AB8-B773-73EF88C073FC}" destId="{33D2B801-78F3-4E7C-AD92-B7CDAFB3337A}" srcOrd="0" destOrd="0" presId="urn:microsoft.com/office/officeart/2005/8/layout/pyramid1"/>
    <dgm:cxn modelId="{C3399E86-3914-4AF1-942B-8E5100C6AE68}" type="presParOf" srcId="{E17A69D6-DBB6-4AB8-B773-73EF88C073FC}" destId="{DF1D336F-A2A9-4CBA-9DDB-03CED435F240}" srcOrd="1" destOrd="0" presId="urn:microsoft.com/office/officeart/2005/8/layout/pyramid1"/>
    <dgm:cxn modelId="{8512961D-4469-4FFA-9721-361BBE2F5477}" type="presParOf" srcId="{4E18C086-998B-44C1-9D3A-B23E18C499FD}" destId="{B380EF13-CAA3-4E1F-B2F9-6F2A31D485EA}" srcOrd="1" destOrd="0" presId="urn:microsoft.com/office/officeart/2005/8/layout/pyramid1"/>
    <dgm:cxn modelId="{3622EDA9-4417-4F6D-B71A-79E2B0537F18}" type="presParOf" srcId="{B380EF13-CAA3-4E1F-B2F9-6F2A31D485EA}" destId="{683D058E-3291-4D83-A0B8-A5D07CC16C85}" srcOrd="0" destOrd="0" presId="urn:microsoft.com/office/officeart/2005/8/layout/pyramid1"/>
    <dgm:cxn modelId="{1CA56AF3-7354-4369-8BAD-5FE23D1544FD}" type="presParOf" srcId="{B380EF13-CAA3-4E1F-B2F9-6F2A31D485EA}" destId="{DCFDD753-8247-4638-A3D0-5C43C4350BF7}" srcOrd="1" destOrd="0" presId="urn:microsoft.com/office/officeart/2005/8/layout/pyramid1"/>
    <dgm:cxn modelId="{243F5DB7-85A3-4EC0-8A6F-C23B6B9511CF}" type="presParOf" srcId="{4E18C086-998B-44C1-9D3A-B23E18C499FD}" destId="{C489B746-940F-469B-AF58-A076D3CFD16A}" srcOrd="2" destOrd="0" presId="urn:microsoft.com/office/officeart/2005/8/layout/pyramid1"/>
    <dgm:cxn modelId="{BCA27C8C-5636-470C-9402-7A5F1F66ABCB}" type="presParOf" srcId="{C489B746-940F-469B-AF58-A076D3CFD16A}" destId="{7228E6E0-7687-4865-8D08-44FF3576E10C}" srcOrd="0" destOrd="0" presId="urn:microsoft.com/office/officeart/2005/8/layout/pyramid1"/>
    <dgm:cxn modelId="{4EC6D81A-C72B-49B9-8AF6-33C2772795F9}" type="presParOf" srcId="{C489B746-940F-469B-AF58-A076D3CFD16A}" destId="{174DA85B-7B13-46BE-AE2B-9CA8F65238B9}"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D2B801-78F3-4E7C-AD92-B7CDAFB3337A}">
      <dsp:nvSpPr>
        <dsp:cNvPr id="0" name=""/>
        <dsp:cNvSpPr/>
      </dsp:nvSpPr>
      <dsp:spPr>
        <a:xfrm>
          <a:off x="2124068" y="0"/>
          <a:ext cx="1905013" cy="1409704"/>
        </a:xfrm>
        <a:prstGeom prst="trapezoid">
          <a:avLst>
            <a:gd name="adj" fmla="val 75000"/>
          </a:avLst>
        </a:prstGeom>
        <a:solidFill>
          <a:srgbClr val="4F81BD"/>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de-DE" sz="1800" kern="1200" dirty="0">
            <a:solidFill>
              <a:sysClr val="windowText" lastClr="000000">
                <a:hueOff val="0"/>
                <a:satOff val="0"/>
                <a:lumOff val="0"/>
                <a:alphaOff val="0"/>
              </a:sysClr>
            </a:solidFill>
            <a:latin typeface="Calibri"/>
            <a:ea typeface="+mn-ea"/>
            <a:cs typeface="+mn-cs"/>
          </a:endParaRPr>
        </a:p>
        <a:p>
          <a:pPr marL="0" lvl="0" indent="0" algn="ctr" defTabSz="800100">
            <a:lnSpc>
              <a:spcPct val="90000"/>
            </a:lnSpc>
            <a:spcBef>
              <a:spcPct val="0"/>
            </a:spcBef>
            <a:spcAft>
              <a:spcPct val="35000"/>
            </a:spcAft>
            <a:buNone/>
          </a:pPr>
          <a:r>
            <a:rPr lang="de-DE" sz="1400" b="1" kern="1200" dirty="0">
              <a:solidFill>
                <a:sysClr val="windowText" lastClr="000000">
                  <a:hueOff val="0"/>
                  <a:satOff val="0"/>
                  <a:lumOff val="0"/>
                  <a:alphaOff val="0"/>
                </a:sysClr>
              </a:solidFill>
              <a:latin typeface="Calibri"/>
              <a:ea typeface="+mn-ea"/>
              <a:cs typeface="+mn-cs"/>
            </a:rPr>
            <a:t>Fach-sprache</a:t>
          </a:r>
          <a:endParaRPr lang="de-DE" sz="1050" b="1" kern="1200" dirty="0">
            <a:solidFill>
              <a:sysClr val="windowText" lastClr="000000">
                <a:hueOff val="0"/>
                <a:satOff val="0"/>
                <a:lumOff val="0"/>
                <a:alphaOff val="0"/>
              </a:sysClr>
            </a:solidFill>
            <a:latin typeface="Calibri"/>
            <a:ea typeface="+mn-ea"/>
            <a:cs typeface="+mn-cs"/>
          </a:endParaRPr>
        </a:p>
      </dsp:txBody>
      <dsp:txXfrm>
        <a:off x="2759072" y="469901"/>
        <a:ext cx="635005" cy="939803"/>
      </dsp:txXfrm>
    </dsp:sp>
    <dsp:sp modelId="{683D058E-3291-4D83-A0B8-A5D07CC16C85}">
      <dsp:nvSpPr>
        <dsp:cNvPr id="0" name=""/>
        <dsp:cNvSpPr/>
      </dsp:nvSpPr>
      <dsp:spPr>
        <a:xfrm>
          <a:off x="1045501" y="1409704"/>
          <a:ext cx="4062147" cy="1495422"/>
        </a:xfrm>
        <a:prstGeom prst="trapezoid">
          <a:avLst>
            <a:gd name="adj" fmla="val 75000"/>
          </a:avLst>
        </a:prstGeom>
        <a:gradFill flip="none" rotWithShape="0">
          <a:gsLst>
            <a:gs pos="0">
              <a:srgbClr val="4F81BD">
                <a:tint val="66000"/>
                <a:satMod val="160000"/>
              </a:srgbClr>
            </a:gs>
            <a:gs pos="50000">
              <a:srgbClr val="4F81BD">
                <a:tint val="44500"/>
                <a:satMod val="160000"/>
              </a:srgbClr>
            </a:gs>
            <a:gs pos="100000">
              <a:srgbClr val="4F81BD">
                <a:tint val="23500"/>
                <a:satMod val="160000"/>
              </a:srgbClr>
            </a:gs>
          </a:gsLst>
          <a:lin ang="5400000" scaled="1"/>
          <a:tileRect/>
        </a:gra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de-DE" sz="1200" b="1" kern="1200" dirty="0">
              <a:solidFill>
                <a:sysClr val="windowText" lastClr="000000">
                  <a:hueOff val="0"/>
                  <a:satOff val="0"/>
                  <a:lumOff val="0"/>
                  <a:alphaOff val="0"/>
                </a:sysClr>
              </a:solidFill>
              <a:latin typeface="Calibri"/>
              <a:ea typeface="+mn-ea"/>
              <a:cs typeface="+mn-cs"/>
            </a:rPr>
            <a:t>berufsorientierte Sprache</a:t>
          </a:r>
        </a:p>
      </dsp:txBody>
      <dsp:txXfrm>
        <a:off x="2504087" y="1833180"/>
        <a:ext cx="1144974" cy="1071946"/>
      </dsp:txXfrm>
    </dsp:sp>
    <dsp:sp modelId="{7228E6E0-7687-4865-8D08-44FF3576E10C}">
      <dsp:nvSpPr>
        <dsp:cNvPr id="0" name=""/>
        <dsp:cNvSpPr/>
      </dsp:nvSpPr>
      <dsp:spPr>
        <a:xfrm>
          <a:off x="0" y="2905127"/>
          <a:ext cx="6153149" cy="1495422"/>
        </a:xfrm>
        <a:prstGeom prst="trapezoid">
          <a:avLst>
            <a:gd name="adj" fmla="val 75000"/>
          </a:avLst>
        </a:prstGeom>
        <a:gradFill flip="none" rotWithShape="0">
          <a:gsLst>
            <a:gs pos="0">
              <a:srgbClr val="4F81BD">
                <a:hueOff val="0"/>
                <a:satOff val="0"/>
                <a:lumOff val="0"/>
                <a:tint val="66000"/>
                <a:satMod val="160000"/>
              </a:srgbClr>
            </a:gs>
            <a:gs pos="50000">
              <a:srgbClr val="4F81BD">
                <a:hueOff val="0"/>
                <a:satOff val="0"/>
                <a:lumOff val="0"/>
                <a:tint val="44500"/>
                <a:satMod val="160000"/>
              </a:srgbClr>
            </a:gs>
            <a:gs pos="100000">
              <a:srgbClr val="4F81BD">
                <a:hueOff val="0"/>
                <a:satOff val="0"/>
                <a:lumOff val="0"/>
                <a:tint val="23500"/>
                <a:satMod val="160000"/>
              </a:srgbClr>
            </a:gs>
          </a:gsLst>
          <a:lin ang="16200000" scaled="1"/>
          <a:tileRect/>
        </a:gra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de-DE" sz="1400" b="1" kern="1200" dirty="0">
              <a:solidFill>
                <a:sysClr val="windowText" lastClr="000000">
                  <a:hueOff val="0"/>
                  <a:satOff val="0"/>
                  <a:lumOff val="0"/>
                  <a:alphaOff val="0"/>
                </a:sysClr>
              </a:solidFill>
              <a:latin typeface="Calibri"/>
              <a:ea typeface="+mn-ea"/>
              <a:cs typeface="+mn-cs"/>
            </a:rPr>
            <a:t>Allgemeinsprache</a:t>
          </a:r>
        </a:p>
      </dsp:txBody>
      <dsp:txXfrm>
        <a:off x="1824512" y="3184695"/>
        <a:ext cx="2504125" cy="121585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415554-C925-49BE-8A45-386F6D099B65}" type="datetimeFigureOut">
              <a:rPr lang="de-DE" smtClean="0"/>
              <a:t>07.08.2025</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E058FC-C4CF-4BC2-9164-06F67FDED85D}" type="slidenum">
              <a:rPr lang="de-DE" smtClean="0"/>
              <a:t>‹Nr.›</a:t>
            </a:fld>
            <a:endParaRPr lang="de-DE"/>
          </a:p>
        </p:txBody>
      </p:sp>
    </p:spTree>
    <p:extLst>
      <p:ext uri="{BB962C8B-B14F-4D97-AF65-F5344CB8AC3E}">
        <p14:creationId xmlns:p14="http://schemas.microsoft.com/office/powerpoint/2010/main" val="3342021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CE058FC-C4CF-4BC2-9164-06F67FDED85D}" type="slidenum">
              <a:rPr lang="de-DE" smtClean="0"/>
              <a:t>9</a:t>
            </a:fld>
            <a:endParaRPr lang="de-DE"/>
          </a:p>
        </p:txBody>
      </p:sp>
    </p:spTree>
    <p:extLst>
      <p:ext uri="{BB962C8B-B14F-4D97-AF65-F5344CB8AC3E}">
        <p14:creationId xmlns:p14="http://schemas.microsoft.com/office/powerpoint/2010/main" val="137090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CE058FC-C4CF-4BC2-9164-06F67FDED85D}" type="slidenum">
              <a:rPr lang="de-DE" smtClean="0"/>
              <a:t>19</a:t>
            </a:fld>
            <a:endParaRPr lang="de-DE"/>
          </a:p>
        </p:txBody>
      </p:sp>
    </p:spTree>
    <p:extLst>
      <p:ext uri="{BB962C8B-B14F-4D97-AF65-F5344CB8AC3E}">
        <p14:creationId xmlns:p14="http://schemas.microsoft.com/office/powerpoint/2010/main" val="3659374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CE058FC-C4CF-4BC2-9164-06F67FDED85D}" type="slidenum">
              <a:rPr lang="de-DE" smtClean="0"/>
              <a:t>24</a:t>
            </a:fld>
            <a:endParaRPr lang="de-DE"/>
          </a:p>
        </p:txBody>
      </p:sp>
    </p:spTree>
    <p:extLst>
      <p:ext uri="{BB962C8B-B14F-4D97-AF65-F5344CB8AC3E}">
        <p14:creationId xmlns:p14="http://schemas.microsoft.com/office/powerpoint/2010/main" val="10079775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egrüßungslfolie">
    <p:spTree>
      <p:nvGrpSpPr>
        <p:cNvPr id="1" name=""/>
        <p:cNvGrpSpPr/>
        <p:nvPr/>
      </p:nvGrpSpPr>
      <p:grpSpPr>
        <a:xfrm>
          <a:off x="0" y="0"/>
          <a:ext cx="0" cy="0"/>
          <a:chOff x="0" y="0"/>
          <a:chExt cx="0" cy="0"/>
        </a:xfrm>
      </p:grpSpPr>
      <p:sp>
        <p:nvSpPr>
          <p:cNvPr id="12" name="Rechteck 11"/>
          <p:cNvSpPr/>
          <p:nvPr userDrawn="1"/>
        </p:nvSpPr>
        <p:spPr bwMode="auto">
          <a:xfrm>
            <a:off x="0" y="200097"/>
            <a:ext cx="9144000" cy="13958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de-DE">
              <a:solidFill>
                <a:prstClr val="black"/>
              </a:solidFill>
              <a:latin typeface="Arial" charset="0"/>
            </a:endParaRPr>
          </a:p>
        </p:txBody>
      </p:sp>
      <p:sp>
        <p:nvSpPr>
          <p:cNvPr id="14" name="Rechteck 13"/>
          <p:cNvSpPr/>
          <p:nvPr userDrawn="1"/>
        </p:nvSpPr>
        <p:spPr>
          <a:xfrm>
            <a:off x="0" y="4077072"/>
            <a:ext cx="9144000" cy="2780928"/>
          </a:xfrm>
          <a:prstGeom prst="rect">
            <a:avLst/>
          </a:prstGeom>
          <a:solidFill>
            <a:srgbClr val="064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white"/>
              </a:solidFill>
            </a:endParaRPr>
          </a:p>
        </p:txBody>
      </p:sp>
      <p:sp>
        <p:nvSpPr>
          <p:cNvPr id="15" name="Textfeld 14"/>
          <p:cNvSpPr txBox="1"/>
          <p:nvPr userDrawn="1"/>
        </p:nvSpPr>
        <p:spPr>
          <a:xfrm>
            <a:off x="1072630" y="2335099"/>
            <a:ext cx="7272808" cy="1785104"/>
          </a:xfrm>
          <a:prstGeom prst="rect">
            <a:avLst/>
          </a:prstGeom>
          <a:noFill/>
        </p:spPr>
        <p:txBody>
          <a:bodyPr wrap="square" rtlCol="0">
            <a:spAutoFit/>
          </a:bodyPr>
          <a:lstStyle/>
          <a:p>
            <a:r>
              <a:rPr lang="de-DE" sz="3300" dirty="0">
                <a:latin typeface="Cambria" panose="02040503050406030204" pitchFamily="18" charset="0"/>
              </a:rPr>
              <a:t>Herzlich willkommen</a:t>
            </a:r>
          </a:p>
          <a:p>
            <a:r>
              <a:rPr lang="de-DE" sz="3300" dirty="0">
                <a:latin typeface="Cambria" panose="02040503050406030204" pitchFamily="18" charset="0"/>
              </a:rPr>
              <a:t>im Bundesverwaltungsamt (BVA)</a:t>
            </a:r>
          </a:p>
          <a:p>
            <a:endParaRPr lang="de-DE" sz="1600" dirty="0">
              <a:solidFill>
                <a:prstClr val="black"/>
              </a:solidFill>
            </a:endParaRPr>
          </a:p>
          <a:p>
            <a:r>
              <a:rPr lang="de-DE" sz="2800" b="0" dirty="0">
                <a:solidFill>
                  <a:srgbClr val="D9174C"/>
                </a:solidFill>
              </a:rPr>
              <a:t>Zentralstelle für das Auslandsschulwesen (ZfA)</a:t>
            </a:r>
          </a:p>
        </p:txBody>
      </p:sp>
      <p:cxnSp>
        <p:nvCxnSpPr>
          <p:cNvPr id="16" name="Gerade Verbindung 15"/>
          <p:cNvCxnSpPr/>
          <p:nvPr userDrawn="1"/>
        </p:nvCxnSpPr>
        <p:spPr>
          <a:xfrm>
            <a:off x="0" y="3548674"/>
            <a:ext cx="9144000" cy="0"/>
          </a:xfrm>
          <a:prstGeom prst="line">
            <a:avLst/>
          </a:prstGeom>
          <a:ln w="9525">
            <a:solidFill>
              <a:srgbClr val="D9174C"/>
            </a:solidFill>
          </a:ln>
        </p:spPr>
        <p:style>
          <a:lnRef idx="1">
            <a:schemeClr val="accent1"/>
          </a:lnRef>
          <a:fillRef idx="0">
            <a:schemeClr val="accent1"/>
          </a:fillRef>
          <a:effectRef idx="0">
            <a:schemeClr val="accent1"/>
          </a:effectRef>
          <a:fontRef idx="minor">
            <a:schemeClr val="tx1"/>
          </a:fontRef>
        </p:style>
      </p:cxnSp>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900" y="291816"/>
            <a:ext cx="2532772" cy="1013109"/>
          </a:xfrm>
          <a:prstGeom prst="rect">
            <a:avLst/>
          </a:prstGeom>
        </p:spPr>
      </p:pic>
      <p:pic>
        <p:nvPicPr>
          <p:cNvPr id="2" name="Grafik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4677" y="100646"/>
            <a:ext cx="1865222" cy="1042330"/>
          </a:xfrm>
          <a:prstGeom prst="rect">
            <a:avLst/>
          </a:prstGeom>
        </p:spPr>
      </p:pic>
    </p:spTree>
    <p:extLst>
      <p:ext uri="{BB962C8B-B14F-4D97-AF65-F5344CB8AC3E}">
        <p14:creationId xmlns:p14="http://schemas.microsoft.com/office/powerpoint/2010/main" val="112775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3" name="Rechteck 2"/>
          <p:cNvSpPr/>
          <p:nvPr userDrawn="1"/>
        </p:nvSpPr>
        <p:spPr bwMode="auto">
          <a:xfrm>
            <a:off x="0" y="0"/>
            <a:ext cx="9144000" cy="15758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sp>
        <p:nvSpPr>
          <p:cNvPr id="7" name="Rechteck 6"/>
          <p:cNvSpPr/>
          <p:nvPr userDrawn="1"/>
        </p:nvSpPr>
        <p:spPr>
          <a:xfrm>
            <a:off x="0" y="4077072"/>
            <a:ext cx="9144000" cy="2780928"/>
          </a:xfrm>
          <a:prstGeom prst="rect">
            <a:avLst/>
          </a:prstGeom>
          <a:solidFill>
            <a:srgbClr val="064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itel 1"/>
          <p:cNvSpPr>
            <a:spLocks noGrp="1"/>
          </p:cNvSpPr>
          <p:nvPr>
            <p:ph type="title"/>
          </p:nvPr>
        </p:nvSpPr>
        <p:spPr>
          <a:xfrm>
            <a:off x="1078675" y="2344612"/>
            <a:ext cx="7278638" cy="1755115"/>
          </a:xfrm>
          <a:prstGeom prst="rect">
            <a:avLst/>
          </a:prstGeom>
        </p:spPr>
        <p:txBody>
          <a:bodyPr/>
          <a:lstStyle>
            <a:lvl1pPr algn="l">
              <a:defRPr sz="3300">
                <a:solidFill>
                  <a:schemeClr val="tx1"/>
                </a:solidFill>
                <a:latin typeface="Cambria" panose="02040503050406030204" pitchFamily="18" charset="0"/>
              </a:defRPr>
            </a:lvl1pPr>
          </a:lstStyle>
          <a:p>
            <a:r>
              <a:rPr lang="de-DE"/>
              <a:t>Titelmasterformat durch Klicken bearbeiten</a:t>
            </a:r>
            <a:endParaRPr lang="de-DE" dirty="0"/>
          </a:p>
        </p:txBody>
      </p:sp>
      <p:cxnSp>
        <p:nvCxnSpPr>
          <p:cNvPr id="8" name="Gerade Verbindung 7"/>
          <p:cNvCxnSpPr/>
          <p:nvPr userDrawn="1"/>
        </p:nvCxnSpPr>
        <p:spPr>
          <a:xfrm>
            <a:off x="0" y="3548674"/>
            <a:ext cx="9144000" cy="0"/>
          </a:xfrm>
          <a:prstGeom prst="line">
            <a:avLst/>
          </a:prstGeom>
          <a:ln w="9525">
            <a:solidFill>
              <a:srgbClr val="D9174C"/>
            </a:solidFill>
          </a:ln>
        </p:spPr>
        <p:style>
          <a:lnRef idx="1">
            <a:schemeClr val="accent1"/>
          </a:lnRef>
          <a:fillRef idx="0">
            <a:schemeClr val="accent1"/>
          </a:fillRef>
          <a:effectRef idx="0">
            <a:schemeClr val="accent1"/>
          </a:effectRef>
          <a:fontRef idx="minor">
            <a:schemeClr val="tx1"/>
          </a:fontRef>
        </p:style>
      </p:cxnSp>
      <p:pic>
        <p:nvPicPr>
          <p:cNvPr id="13" name="Grafik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900" y="291816"/>
            <a:ext cx="2723272" cy="1089309"/>
          </a:xfrm>
          <a:prstGeom prst="rect">
            <a:avLst/>
          </a:prstGeom>
        </p:spPr>
      </p:pic>
      <p:pic>
        <p:nvPicPr>
          <p:cNvPr id="9" name="Grafik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4677" y="100646"/>
            <a:ext cx="1865222" cy="1042330"/>
          </a:xfrm>
          <a:prstGeom prst="rect">
            <a:avLst/>
          </a:prstGeom>
        </p:spPr>
      </p:pic>
    </p:spTree>
    <p:extLst>
      <p:ext uri="{BB962C8B-B14F-4D97-AF65-F5344CB8AC3E}">
        <p14:creationId xmlns:p14="http://schemas.microsoft.com/office/powerpoint/2010/main" val="1897867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eispiel Text und Bild">
    <p:spTree>
      <p:nvGrpSpPr>
        <p:cNvPr id="1" name=""/>
        <p:cNvGrpSpPr/>
        <p:nvPr/>
      </p:nvGrpSpPr>
      <p:grpSpPr>
        <a:xfrm>
          <a:off x="0" y="0"/>
          <a:ext cx="0" cy="0"/>
          <a:chOff x="0" y="0"/>
          <a:chExt cx="0" cy="0"/>
        </a:xfrm>
      </p:grpSpPr>
      <p:sp>
        <p:nvSpPr>
          <p:cNvPr id="6" name="Textplatzhalter 23"/>
          <p:cNvSpPr>
            <a:spLocks noGrp="1"/>
          </p:cNvSpPr>
          <p:nvPr>
            <p:ph type="body" sz="quarter" idx="11" hasCustomPrompt="1"/>
          </p:nvPr>
        </p:nvSpPr>
        <p:spPr>
          <a:xfrm>
            <a:off x="437826" y="1264648"/>
            <a:ext cx="5142286" cy="364660"/>
          </a:xfrm>
          <a:prstGeom prst="rect">
            <a:avLst/>
          </a:prstGeom>
        </p:spPr>
        <p:txBody>
          <a:bodyPr>
            <a:normAutofit/>
          </a:bodyPr>
          <a:lstStyle>
            <a:lvl1pPr marL="0" indent="0">
              <a:buClr>
                <a:srgbClr val="7FA312"/>
              </a:buClr>
              <a:buNone/>
              <a:defRPr sz="2000" b="1">
                <a:solidFill>
                  <a:schemeClr val="tx1"/>
                </a:solidFill>
                <a:latin typeface="Calibri" panose="020F0502020204030204" pitchFamily="34" charset="0"/>
                <a:cs typeface="Calibri" panose="020F0502020204030204" pitchFamily="34" charset="0"/>
              </a:defRPr>
            </a:lvl1pPr>
            <a:lvl2pPr marL="180975" marR="0" indent="0" algn="l" defTabSz="914400" rtl="0" eaLnBrk="1" fontAlgn="auto" latinLnBrk="0" hangingPunct="1">
              <a:lnSpc>
                <a:spcPts val="2160"/>
              </a:lnSpc>
              <a:spcBef>
                <a:spcPts val="0"/>
              </a:spcBef>
              <a:spcAft>
                <a:spcPts val="0"/>
              </a:spcAft>
              <a:buClr>
                <a:srgbClr val="7FA312"/>
              </a:buClr>
              <a:buSzPct val="100000"/>
              <a:buFont typeface="Arial" panose="020B0604020202020204" pitchFamily="34" charset="0"/>
              <a:buNone/>
              <a:tabLst/>
              <a:defRPr sz="1800"/>
            </a:lvl2pPr>
          </a:lstStyle>
          <a:p>
            <a:pPr lvl="0"/>
            <a:r>
              <a:rPr lang="de-DE" dirty="0"/>
              <a:t>Überschrift</a:t>
            </a:r>
          </a:p>
          <a:p>
            <a:pPr lvl="0"/>
            <a:endParaRPr lang="de-DE" dirty="0"/>
          </a:p>
        </p:txBody>
      </p:sp>
      <p:sp>
        <p:nvSpPr>
          <p:cNvPr id="7" name="Bildplatzhalter 2"/>
          <p:cNvSpPr>
            <a:spLocks noGrp="1"/>
          </p:cNvSpPr>
          <p:nvPr>
            <p:ph type="pic" sz="quarter" idx="12"/>
          </p:nvPr>
        </p:nvSpPr>
        <p:spPr>
          <a:xfrm>
            <a:off x="5934076" y="1990725"/>
            <a:ext cx="2908474" cy="3048000"/>
          </a:xfrm>
          <a:prstGeom prst="rect">
            <a:avLst/>
          </a:prstGeom>
        </p:spPr>
        <p:txBody>
          <a:bodyPr>
            <a:normAutofit/>
          </a:bodyPr>
          <a:lstStyle>
            <a:lvl1pPr marL="0" indent="0">
              <a:buNone/>
              <a:defRPr sz="1600"/>
            </a:lvl1pPr>
          </a:lstStyle>
          <a:p>
            <a:r>
              <a:rPr lang="de-DE"/>
              <a:t>Bild durch Klicken auf Symbol hinzufügen</a:t>
            </a:r>
            <a:endParaRPr lang="de-DE" dirty="0"/>
          </a:p>
        </p:txBody>
      </p:sp>
      <p:sp>
        <p:nvSpPr>
          <p:cNvPr id="8" name="Textplatzhalter 23"/>
          <p:cNvSpPr>
            <a:spLocks noGrp="1"/>
          </p:cNvSpPr>
          <p:nvPr>
            <p:ph type="body" sz="quarter" idx="13" hasCustomPrompt="1"/>
          </p:nvPr>
        </p:nvSpPr>
        <p:spPr>
          <a:xfrm>
            <a:off x="456375" y="1951635"/>
            <a:ext cx="5135612" cy="1384418"/>
          </a:xfrm>
          <a:prstGeom prst="rect">
            <a:avLst/>
          </a:prstGeom>
        </p:spPr>
        <p:txBody>
          <a:bodyPr>
            <a:normAutofit/>
          </a:bodyPr>
          <a:lstStyle>
            <a:lvl1pPr marL="0" marR="0" indent="0" algn="l" defTabSz="914400" rtl="0" eaLnBrk="1" fontAlgn="auto" latinLnBrk="0" hangingPunct="1">
              <a:lnSpc>
                <a:spcPct val="100000"/>
              </a:lnSpc>
              <a:spcBef>
                <a:spcPts val="0"/>
              </a:spcBef>
              <a:spcAft>
                <a:spcPts val="0"/>
              </a:spcAft>
              <a:buClr>
                <a:srgbClr val="D9174C"/>
              </a:buClr>
              <a:buSzTx/>
              <a:buFont typeface="Arial" panose="020B0604020202020204" pitchFamily="34" charset="0"/>
              <a:buNone/>
              <a:tabLst/>
              <a:defRPr sz="2000" b="0">
                <a:solidFill>
                  <a:schemeClr val="tx1"/>
                </a:solidFill>
                <a:latin typeface="+mn-lt"/>
              </a:defRPr>
            </a:lvl1pPr>
            <a:lvl2pPr marL="466725" marR="0" indent="-285750" algn="l" defTabSz="914400" rtl="0" eaLnBrk="1" fontAlgn="auto" latinLnBrk="0" hangingPunct="1">
              <a:lnSpc>
                <a:spcPts val="2160"/>
              </a:lnSpc>
              <a:spcBef>
                <a:spcPts val="0"/>
              </a:spcBef>
              <a:spcAft>
                <a:spcPts val="0"/>
              </a:spcAft>
              <a:buClr>
                <a:srgbClr val="7FA312"/>
              </a:buClr>
              <a:buSzPct val="100000"/>
              <a:buFont typeface="Arial" panose="020B0604020202020204" pitchFamily="34" charset="0"/>
              <a:buChar char="•"/>
              <a:tabLst/>
              <a:defRPr sz="1800"/>
            </a:lvl2p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2000" b="0" i="0" u="none" strike="noStrike" kern="1200" baseline="0" dirty="0">
                <a:solidFill>
                  <a:schemeClr val="tx1"/>
                </a:solidFill>
                <a:latin typeface="Calibri" panose="020F0502020204030204" pitchFamily="34" charset="0"/>
                <a:ea typeface="+mn-ea"/>
                <a:cs typeface="Calibri" panose="020F0502020204030204" pitchFamily="34" charset="0"/>
              </a:rPr>
              <a:t>Text Calibri, 20 </a:t>
            </a:r>
            <a:r>
              <a:rPr lang="de-DE" sz="2000" b="0" i="0" u="none" strike="noStrike" kern="1200" baseline="0" dirty="0" err="1">
                <a:solidFill>
                  <a:schemeClr val="tx1"/>
                </a:solidFill>
                <a:latin typeface="Calibri" panose="020F0502020204030204" pitchFamily="34" charset="0"/>
                <a:ea typeface="+mn-ea"/>
                <a:cs typeface="Calibri" panose="020F0502020204030204" pitchFamily="34" charset="0"/>
              </a:rPr>
              <a:t>pt</a:t>
            </a:r>
            <a:r>
              <a:rPr lang="de-DE" sz="2000" b="0" i="0" u="none" strike="noStrike" kern="1200" baseline="0" dirty="0">
                <a:solidFill>
                  <a:schemeClr val="tx1"/>
                </a:solidFill>
                <a:latin typeface="Calibri" panose="020F0502020204030204" pitchFamily="34" charset="0"/>
                <a:ea typeface="+mn-ea"/>
                <a:cs typeface="Calibri" panose="020F0502020204030204" pitchFamily="34" charset="0"/>
              </a:rPr>
              <a:t>, </a:t>
            </a:r>
            <a:r>
              <a:rPr lang="de-DE" sz="2000" b="0" i="0" u="none" strike="noStrike" kern="1200" baseline="0" dirty="0" err="1">
                <a:solidFill>
                  <a:schemeClr val="tx1"/>
                </a:solidFill>
                <a:latin typeface="Calibri" panose="020F0502020204030204" pitchFamily="34" charset="0"/>
                <a:ea typeface="+mn-ea"/>
                <a:cs typeface="Calibri" panose="020F0502020204030204" pitchFamily="34" charset="0"/>
              </a:rPr>
              <a:t>regular</a:t>
            </a:r>
            <a:r>
              <a:rPr lang="de-DE" sz="2000" b="0" i="0" u="none" strike="noStrike" kern="1200" baseline="0" dirty="0">
                <a:solidFill>
                  <a:schemeClr val="tx1"/>
                </a:solidFill>
                <a:latin typeface="Calibri" panose="020F0502020204030204" pitchFamily="34" charset="0"/>
                <a:ea typeface="+mn-ea"/>
                <a:cs typeface="Calibri" panose="020F0502020204030204" pitchFamily="34" charset="0"/>
              </a:rPr>
              <a:t>, linksbündig, Zeilenabstand einzeilig </a:t>
            </a:r>
          </a:p>
          <a:p>
            <a:endParaRPr lang="de-DE" sz="2000" b="0" i="0" u="none" strike="noStrike" kern="1200" baseline="0" dirty="0">
              <a:solidFill>
                <a:schemeClr val="tx1"/>
              </a:solidFill>
              <a:latin typeface="Calibri" panose="020F0502020204030204" pitchFamily="34" charset="0"/>
              <a:ea typeface="+mn-ea"/>
              <a:cs typeface="Calibri" panose="020F0502020204030204" pitchFamily="34" charset="0"/>
            </a:endParaRPr>
          </a:p>
          <a:p>
            <a:r>
              <a:rPr lang="de-DE" sz="2000" b="1" i="0" u="none" strike="noStrike" kern="1200" baseline="0" dirty="0">
                <a:solidFill>
                  <a:srgbClr val="064963"/>
                </a:solidFill>
                <a:latin typeface="Calibri" panose="020F0502020204030204" pitchFamily="34" charset="0"/>
                <a:ea typeface="+mn-ea"/>
                <a:cs typeface="Calibri" panose="020F0502020204030204" pitchFamily="34" charset="0"/>
              </a:rPr>
              <a:t>Hervorhebungen fett</a:t>
            </a:r>
          </a:p>
        </p:txBody>
      </p:sp>
      <p:sp>
        <p:nvSpPr>
          <p:cNvPr id="3" name="Textplatzhalter 2"/>
          <p:cNvSpPr>
            <a:spLocks noGrp="1"/>
          </p:cNvSpPr>
          <p:nvPr>
            <p:ph type="body" sz="quarter" idx="14"/>
          </p:nvPr>
        </p:nvSpPr>
        <p:spPr>
          <a:xfrm>
            <a:off x="451258" y="154379"/>
            <a:ext cx="8027267" cy="546266"/>
          </a:xfrm>
          <a:prstGeom prst="rect">
            <a:avLst/>
          </a:prstGeom>
        </p:spPr>
        <p:txBody>
          <a:bodyPr/>
          <a:lstStyle>
            <a:lvl1pPr marL="0" indent="0">
              <a:buNone/>
              <a:defRPr sz="2800">
                <a:latin typeface="Cambria" panose="02040503050406030204" pitchFamily="18" charset="0"/>
              </a:defRPr>
            </a:lvl1pPr>
          </a:lstStyle>
          <a:p>
            <a:pPr lvl="0"/>
            <a:r>
              <a:rPr lang="de-DE"/>
              <a:t>Textmasterformat bearbeiten</a:t>
            </a:r>
          </a:p>
        </p:txBody>
      </p:sp>
      <p:sp>
        <p:nvSpPr>
          <p:cNvPr id="11" name="Textplatzhalter 23"/>
          <p:cNvSpPr>
            <a:spLocks noGrp="1"/>
          </p:cNvSpPr>
          <p:nvPr>
            <p:ph type="body" sz="quarter" idx="15" hasCustomPrompt="1"/>
          </p:nvPr>
        </p:nvSpPr>
        <p:spPr>
          <a:xfrm>
            <a:off x="454671" y="3366197"/>
            <a:ext cx="5142261" cy="1678076"/>
          </a:xfrm>
          <a:prstGeom prst="rect">
            <a:avLst/>
          </a:prstGeom>
        </p:spPr>
        <p:txBody>
          <a:bodyPr>
            <a:normAutofit/>
          </a:bodyPr>
          <a:lstStyle>
            <a:lvl1pPr marL="342900" marR="0" indent="-342900" algn="l" defTabSz="914400" rtl="0" eaLnBrk="1" fontAlgn="auto" latinLnBrk="0" hangingPunct="1">
              <a:lnSpc>
                <a:spcPct val="100000"/>
              </a:lnSpc>
              <a:spcBef>
                <a:spcPts val="0"/>
              </a:spcBef>
              <a:spcAft>
                <a:spcPts val="0"/>
              </a:spcAft>
              <a:buClr>
                <a:srgbClr val="D9174C"/>
              </a:buClr>
              <a:buSzTx/>
              <a:buFont typeface="Arial" panose="020B0604020202020204" pitchFamily="34" charset="0"/>
              <a:buChar char="•"/>
              <a:tabLst/>
              <a:defRPr sz="2000" b="0" baseline="0">
                <a:solidFill>
                  <a:schemeClr val="tx1"/>
                </a:solidFill>
                <a:latin typeface="+mn-lt"/>
              </a:defRPr>
            </a:lvl1pPr>
          </a:lstStyle>
          <a:p>
            <a:pPr lvl="0"/>
            <a:r>
              <a:rPr lang="de-DE" dirty="0"/>
              <a:t>Aufzählung</a:t>
            </a:r>
          </a:p>
          <a:p>
            <a:pPr lvl="0"/>
            <a:r>
              <a:rPr lang="de-DE" dirty="0"/>
              <a:t>Aufzählung</a:t>
            </a:r>
          </a:p>
        </p:txBody>
      </p:sp>
    </p:spTree>
    <p:extLst>
      <p:ext uri="{BB962C8B-B14F-4D97-AF65-F5344CB8AC3E}">
        <p14:creationId xmlns:p14="http://schemas.microsoft.com/office/powerpoint/2010/main" val="1274807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eispiel Bild und Text">
    <p:bg>
      <p:bgPr>
        <a:solidFill>
          <a:schemeClr val="bg1"/>
        </a:solidFill>
        <a:effectLst/>
      </p:bgPr>
    </p:bg>
    <p:spTree>
      <p:nvGrpSpPr>
        <p:cNvPr id="1" name=""/>
        <p:cNvGrpSpPr/>
        <p:nvPr/>
      </p:nvGrpSpPr>
      <p:grpSpPr>
        <a:xfrm>
          <a:off x="0" y="0"/>
          <a:ext cx="0" cy="0"/>
          <a:chOff x="0" y="0"/>
          <a:chExt cx="0" cy="0"/>
        </a:xfrm>
      </p:grpSpPr>
      <p:sp>
        <p:nvSpPr>
          <p:cNvPr id="4" name="Textplatzhalter 23"/>
          <p:cNvSpPr>
            <a:spLocks noGrp="1"/>
          </p:cNvSpPr>
          <p:nvPr>
            <p:ph type="body" sz="quarter" idx="11" hasCustomPrompt="1"/>
          </p:nvPr>
        </p:nvSpPr>
        <p:spPr>
          <a:xfrm>
            <a:off x="5227638" y="1927264"/>
            <a:ext cx="3727450" cy="3239959"/>
          </a:xfrm>
          <a:prstGeom prst="rect">
            <a:avLst/>
          </a:prstGeom>
        </p:spPr>
        <p:txBody>
          <a:bodyPr>
            <a:normAutofit/>
          </a:bodyPr>
          <a:lstStyle>
            <a:lvl1pPr marL="342900" marR="0" indent="-342900" algn="l" defTabSz="914400" rtl="0" eaLnBrk="1" fontAlgn="auto" latinLnBrk="0" hangingPunct="1">
              <a:lnSpc>
                <a:spcPct val="100000"/>
              </a:lnSpc>
              <a:spcBef>
                <a:spcPts val="0"/>
              </a:spcBef>
              <a:spcAft>
                <a:spcPts val="0"/>
              </a:spcAft>
              <a:buClr>
                <a:srgbClr val="D9174C"/>
              </a:buClr>
              <a:buSzTx/>
              <a:buFont typeface="Arial" panose="020B0604020202020204" pitchFamily="34" charset="0"/>
              <a:buChar char="•"/>
              <a:tabLst/>
              <a:defRPr sz="2000" b="0" baseline="0">
                <a:solidFill>
                  <a:schemeClr val="tx1"/>
                </a:solidFill>
                <a:latin typeface="+mn-lt"/>
              </a:defRPr>
            </a:lvl1p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2000" b="0" i="0" u="none" strike="noStrike" kern="1200" baseline="0" dirty="0">
                <a:solidFill>
                  <a:schemeClr val="tx1"/>
                </a:solidFill>
                <a:latin typeface="Calibri" panose="020F0502020204030204" pitchFamily="34" charset="0"/>
                <a:ea typeface="+mn-ea"/>
                <a:cs typeface="Calibri" panose="020F0502020204030204" pitchFamily="34" charset="0"/>
              </a:rPr>
              <a:t>Text Calibri, 20 </a:t>
            </a:r>
            <a:r>
              <a:rPr lang="de-DE" sz="2000" b="0" i="0" u="none" strike="noStrike" kern="1200" baseline="0" dirty="0" err="1">
                <a:solidFill>
                  <a:schemeClr val="tx1"/>
                </a:solidFill>
                <a:latin typeface="Calibri" panose="020F0502020204030204" pitchFamily="34" charset="0"/>
                <a:ea typeface="+mn-ea"/>
                <a:cs typeface="Calibri" panose="020F0502020204030204" pitchFamily="34" charset="0"/>
              </a:rPr>
              <a:t>pt</a:t>
            </a:r>
            <a:r>
              <a:rPr lang="de-DE" sz="2000" b="0" i="0" u="none" strike="noStrike" kern="1200" baseline="0" dirty="0">
                <a:solidFill>
                  <a:schemeClr val="tx1"/>
                </a:solidFill>
                <a:latin typeface="Calibri" panose="020F0502020204030204" pitchFamily="34" charset="0"/>
                <a:ea typeface="+mn-ea"/>
                <a:cs typeface="Calibri" panose="020F0502020204030204" pitchFamily="34" charset="0"/>
              </a:rPr>
              <a:t>, </a:t>
            </a:r>
            <a:r>
              <a:rPr lang="de-DE" sz="2000" b="0" i="0" u="none" strike="noStrike" kern="1200" baseline="0" dirty="0" err="1">
                <a:solidFill>
                  <a:schemeClr val="tx1"/>
                </a:solidFill>
                <a:latin typeface="Calibri" panose="020F0502020204030204" pitchFamily="34" charset="0"/>
                <a:ea typeface="+mn-ea"/>
                <a:cs typeface="Calibri" panose="020F0502020204030204" pitchFamily="34" charset="0"/>
              </a:rPr>
              <a:t>regular</a:t>
            </a:r>
            <a:r>
              <a:rPr lang="de-DE" sz="2000" b="0" i="0" u="none" strike="noStrike" kern="1200" baseline="0" dirty="0">
                <a:solidFill>
                  <a:schemeClr val="tx1"/>
                </a:solidFill>
                <a:latin typeface="Calibri" panose="020F0502020204030204" pitchFamily="34" charset="0"/>
                <a:ea typeface="+mn-ea"/>
                <a:cs typeface="Calibri" panose="020F0502020204030204" pitchFamily="34" charset="0"/>
              </a:rPr>
              <a:t>, linksbündig, Zeilenabstand einzeilig </a:t>
            </a:r>
          </a:p>
          <a:p>
            <a:endParaRPr lang="de-DE" sz="2000" b="0" i="0" u="none" strike="noStrike" kern="1200" baseline="0" dirty="0">
              <a:solidFill>
                <a:schemeClr val="tx1"/>
              </a:solidFill>
              <a:latin typeface="Calibri" panose="020F0502020204030204" pitchFamily="34" charset="0"/>
              <a:ea typeface="+mn-ea"/>
              <a:cs typeface="Calibri" panose="020F0502020204030204" pitchFamily="34" charset="0"/>
            </a:endParaRPr>
          </a:p>
          <a:p>
            <a:pPr lvl="0"/>
            <a:r>
              <a:rPr lang="de-DE" dirty="0"/>
              <a:t>Aufzählung</a:t>
            </a:r>
          </a:p>
          <a:p>
            <a:pPr lvl="0"/>
            <a:r>
              <a:rPr lang="de-DE" dirty="0"/>
              <a:t>Aufzählung</a:t>
            </a:r>
          </a:p>
        </p:txBody>
      </p:sp>
      <p:sp>
        <p:nvSpPr>
          <p:cNvPr id="5" name="Bildplatzhalter 26"/>
          <p:cNvSpPr>
            <a:spLocks noGrp="1"/>
          </p:cNvSpPr>
          <p:nvPr>
            <p:ph type="pic" sz="quarter" idx="12"/>
          </p:nvPr>
        </p:nvSpPr>
        <p:spPr>
          <a:xfrm>
            <a:off x="548263" y="1250950"/>
            <a:ext cx="4400550" cy="4105275"/>
          </a:xfrm>
          <a:prstGeom prst="rect">
            <a:avLst/>
          </a:prstGeom>
        </p:spPr>
        <p:txBody>
          <a:bodyPr>
            <a:normAutofit/>
          </a:bodyPr>
          <a:lstStyle>
            <a:lvl1pPr marL="0" indent="0">
              <a:buNone/>
              <a:defRPr sz="1800"/>
            </a:lvl1pPr>
          </a:lstStyle>
          <a:p>
            <a:r>
              <a:rPr lang="de-DE"/>
              <a:t>Bild durch Klicken auf Symbol hinzufügen</a:t>
            </a:r>
            <a:endParaRPr lang="de-DE" dirty="0"/>
          </a:p>
        </p:txBody>
      </p:sp>
      <p:sp>
        <p:nvSpPr>
          <p:cNvPr id="8" name="Textplatzhalter 2"/>
          <p:cNvSpPr>
            <a:spLocks noGrp="1"/>
          </p:cNvSpPr>
          <p:nvPr>
            <p:ph type="body" sz="quarter" idx="14"/>
          </p:nvPr>
        </p:nvSpPr>
        <p:spPr>
          <a:xfrm>
            <a:off x="451258" y="154379"/>
            <a:ext cx="8027267" cy="546266"/>
          </a:xfrm>
          <a:prstGeom prst="rect">
            <a:avLst/>
          </a:prstGeom>
        </p:spPr>
        <p:txBody>
          <a:bodyPr/>
          <a:lstStyle>
            <a:lvl1pPr marL="0" indent="0">
              <a:buNone/>
              <a:defRPr sz="2800">
                <a:latin typeface="Cambria" panose="02040503050406030204" pitchFamily="18" charset="0"/>
              </a:defRPr>
            </a:lvl1pPr>
          </a:lstStyle>
          <a:p>
            <a:pPr lvl="0"/>
            <a:r>
              <a:rPr lang="de-DE"/>
              <a:t>Textmasterformat bearbeiten</a:t>
            </a:r>
          </a:p>
        </p:txBody>
      </p:sp>
    </p:spTree>
    <p:extLst>
      <p:ext uri="{BB962C8B-B14F-4D97-AF65-F5344CB8AC3E}">
        <p14:creationId xmlns:p14="http://schemas.microsoft.com/office/powerpoint/2010/main" val="1332788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eispiel Aufzählung">
    <p:spTree>
      <p:nvGrpSpPr>
        <p:cNvPr id="1" name=""/>
        <p:cNvGrpSpPr/>
        <p:nvPr/>
      </p:nvGrpSpPr>
      <p:grpSpPr>
        <a:xfrm>
          <a:off x="0" y="0"/>
          <a:ext cx="0" cy="0"/>
          <a:chOff x="0" y="0"/>
          <a:chExt cx="0" cy="0"/>
        </a:xfrm>
      </p:grpSpPr>
      <p:sp>
        <p:nvSpPr>
          <p:cNvPr id="11" name="Textplatzhalter 23"/>
          <p:cNvSpPr>
            <a:spLocks noGrp="1"/>
          </p:cNvSpPr>
          <p:nvPr>
            <p:ph type="body" sz="quarter" idx="11" hasCustomPrompt="1"/>
          </p:nvPr>
        </p:nvSpPr>
        <p:spPr>
          <a:xfrm>
            <a:off x="467373" y="1771661"/>
            <a:ext cx="7200971" cy="339639"/>
          </a:xfrm>
          <a:prstGeom prst="rect">
            <a:avLst/>
          </a:prstGeom>
        </p:spPr>
        <p:txBody>
          <a:bodyPr>
            <a:noAutofit/>
          </a:bodyPr>
          <a:lstStyle>
            <a:lvl1pPr marL="0" indent="0">
              <a:buClr>
                <a:srgbClr val="7FA312"/>
              </a:buClr>
              <a:buNone/>
              <a:defRPr sz="2000" b="1">
                <a:solidFill>
                  <a:srgbClr val="064963"/>
                </a:solidFill>
                <a:latin typeface="+mn-lt"/>
              </a:defRPr>
            </a:lvl1pPr>
            <a:lvl2pPr marL="466725" marR="0" indent="-285750" algn="l" defTabSz="914400" rtl="0" eaLnBrk="1" fontAlgn="auto" latinLnBrk="0" hangingPunct="1">
              <a:lnSpc>
                <a:spcPct val="100000"/>
              </a:lnSpc>
              <a:spcBef>
                <a:spcPts val="0"/>
              </a:spcBef>
              <a:spcAft>
                <a:spcPts val="0"/>
              </a:spcAft>
              <a:buClr>
                <a:srgbClr val="7FA312"/>
              </a:buClr>
              <a:buSzPct val="100000"/>
              <a:buFont typeface="Arial" panose="020B0604020202020204" pitchFamily="34" charset="0"/>
              <a:buChar char="•"/>
              <a:tabLst/>
              <a:defRPr sz="1400"/>
            </a:lvl2pPr>
          </a:lstStyle>
          <a:p>
            <a:pPr lvl="0"/>
            <a:r>
              <a:rPr lang="de-DE" dirty="0"/>
              <a:t>Evtl. Hervorhebung</a:t>
            </a:r>
          </a:p>
        </p:txBody>
      </p:sp>
      <p:sp>
        <p:nvSpPr>
          <p:cNvPr id="14" name="Textplatzhalter 22"/>
          <p:cNvSpPr>
            <a:spLocks noGrp="1"/>
          </p:cNvSpPr>
          <p:nvPr>
            <p:ph type="body" sz="quarter" idx="16" hasCustomPrompt="1"/>
          </p:nvPr>
        </p:nvSpPr>
        <p:spPr>
          <a:xfrm>
            <a:off x="467544" y="2221807"/>
            <a:ext cx="7200799" cy="3414175"/>
          </a:xfrm>
          <a:prstGeom prst="rect">
            <a:avLst/>
          </a:prstGeom>
        </p:spPr>
        <p:txBody>
          <a:bodyPr>
            <a:normAutofit/>
          </a:bodyPr>
          <a:lstStyle>
            <a:lvl1pPr marL="285750" indent="-285750">
              <a:buClr>
                <a:srgbClr val="D9174C"/>
              </a:buClr>
              <a:buFont typeface="Arial" panose="020B0604020202020204" pitchFamily="34" charset="0"/>
              <a:buChar char="•"/>
              <a:defRPr sz="2000"/>
            </a:lvl1pPr>
          </a:lstStyle>
          <a:p>
            <a:pPr lvl="0"/>
            <a:r>
              <a:rPr lang="de-DE" dirty="0"/>
              <a:t>Aufzählung</a:t>
            </a:r>
          </a:p>
        </p:txBody>
      </p:sp>
      <p:sp>
        <p:nvSpPr>
          <p:cNvPr id="5" name="Textplatzhalter 23"/>
          <p:cNvSpPr>
            <a:spLocks noGrp="1"/>
          </p:cNvSpPr>
          <p:nvPr>
            <p:ph type="body" sz="quarter" idx="18" hasCustomPrompt="1"/>
          </p:nvPr>
        </p:nvSpPr>
        <p:spPr>
          <a:xfrm>
            <a:off x="449701" y="1264648"/>
            <a:ext cx="7257384" cy="364660"/>
          </a:xfrm>
          <a:prstGeom prst="rect">
            <a:avLst/>
          </a:prstGeom>
        </p:spPr>
        <p:txBody>
          <a:bodyPr>
            <a:noAutofit/>
          </a:bodyPr>
          <a:lstStyle>
            <a:lvl1pPr marL="0" indent="0">
              <a:buClr>
                <a:srgbClr val="7FA312"/>
              </a:buClr>
              <a:buNone/>
              <a:defRPr sz="2000" b="1">
                <a:solidFill>
                  <a:schemeClr val="tx1"/>
                </a:solidFill>
                <a:latin typeface="Calibri" panose="020F0502020204030204" pitchFamily="34" charset="0"/>
                <a:cs typeface="Calibri" panose="020F0502020204030204" pitchFamily="34" charset="0"/>
              </a:defRPr>
            </a:lvl1pPr>
            <a:lvl2pPr marL="180975" marR="0" indent="0" algn="l" defTabSz="914400" rtl="0" eaLnBrk="1" fontAlgn="auto" latinLnBrk="0" hangingPunct="1">
              <a:lnSpc>
                <a:spcPts val="2160"/>
              </a:lnSpc>
              <a:spcBef>
                <a:spcPts val="0"/>
              </a:spcBef>
              <a:spcAft>
                <a:spcPts val="0"/>
              </a:spcAft>
              <a:buClr>
                <a:srgbClr val="7FA312"/>
              </a:buClr>
              <a:buSzPct val="100000"/>
              <a:buFont typeface="Arial" panose="020B0604020202020204" pitchFamily="34" charset="0"/>
              <a:buNone/>
              <a:tabLst/>
              <a:defRPr sz="1800"/>
            </a:lvl2pPr>
          </a:lstStyle>
          <a:p>
            <a:pPr lvl="0"/>
            <a:r>
              <a:rPr lang="de-DE" dirty="0"/>
              <a:t>Überschrift</a:t>
            </a:r>
          </a:p>
        </p:txBody>
      </p:sp>
      <p:sp>
        <p:nvSpPr>
          <p:cNvPr id="8" name="Textplatzhalter 2"/>
          <p:cNvSpPr>
            <a:spLocks noGrp="1"/>
          </p:cNvSpPr>
          <p:nvPr>
            <p:ph type="body" sz="quarter" idx="14"/>
          </p:nvPr>
        </p:nvSpPr>
        <p:spPr>
          <a:xfrm>
            <a:off x="451258" y="154379"/>
            <a:ext cx="8027267" cy="546266"/>
          </a:xfrm>
          <a:prstGeom prst="rect">
            <a:avLst/>
          </a:prstGeom>
        </p:spPr>
        <p:txBody>
          <a:bodyPr/>
          <a:lstStyle>
            <a:lvl1pPr marL="0" indent="0">
              <a:buNone/>
              <a:defRPr sz="2800">
                <a:latin typeface="Cambria" panose="02040503050406030204" pitchFamily="18" charset="0"/>
              </a:defRPr>
            </a:lvl1pPr>
          </a:lstStyle>
          <a:p>
            <a:pPr lvl="0"/>
            <a:r>
              <a:rPr lang="de-DE"/>
              <a:t>Textmasterformat bearbeiten</a:t>
            </a:r>
          </a:p>
        </p:txBody>
      </p:sp>
    </p:spTree>
    <p:extLst>
      <p:ext uri="{BB962C8B-B14F-4D97-AF65-F5344CB8AC3E}">
        <p14:creationId xmlns:p14="http://schemas.microsoft.com/office/powerpoint/2010/main" val="105691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leer">
    <p:spTree>
      <p:nvGrpSpPr>
        <p:cNvPr id="1" name=""/>
        <p:cNvGrpSpPr/>
        <p:nvPr/>
      </p:nvGrpSpPr>
      <p:grpSpPr>
        <a:xfrm>
          <a:off x="0" y="0"/>
          <a:ext cx="0" cy="0"/>
          <a:chOff x="0" y="0"/>
          <a:chExt cx="0" cy="0"/>
        </a:xfrm>
      </p:grpSpPr>
      <p:sp>
        <p:nvSpPr>
          <p:cNvPr id="4" name="Textplatzhalter 2"/>
          <p:cNvSpPr>
            <a:spLocks noGrp="1"/>
          </p:cNvSpPr>
          <p:nvPr>
            <p:ph type="body" sz="quarter" idx="14"/>
          </p:nvPr>
        </p:nvSpPr>
        <p:spPr>
          <a:xfrm>
            <a:off x="451258" y="154379"/>
            <a:ext cx="8027267" cy="546266"/>
          </a:xfrm>
          <a:prstGeom prst="rect">
            <a:avLst/>
          </a:prstGeom>
        </p:spPr>
        <p:txBody>
          <a:bodyPr/>
          <a:lstStyle>
            <a:lvl1pPr marL="0" indent="0">
              <a:buNone/>
              <a:defRPr sz="2800">
                <a:latin typeface="Cambria" panose="02040503050406030204" pitchFamily="18" charset="0"/>
              </a:defRPr>
            </a:lvl1pPr>
          </a:lstStyle>
          <a:p>
            <a:pPr lvl="0"/>
            <a:r>
              <a:rPr lang="de-DE"/>
              <a:t>Textmasterformat bearbeiten</a:t>
            </a:r>
          </a:p>
        </p:txBody>
      </p:sp>
    </p:spTree>
    <p:extLst>
      <p:ext uri="{BB962C8B-B14F-4D97-AF65-F5344CB8AC3E}">
        <p14:creationId xmlns:p14="http://schemas.microsoft.com/office/powerpoint/2010/main" val="362349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chlussfolie">
    <p:spTree>
      <p:nvGrpSpPr>
        <p:cNvPr id="1" name=""/>
        <p:cNvGrpSpPr/>
        <p:nvPr/>
      </p:nvGrpSpPr>
      <p:grpSpPr>
        <a:xfrm>
          <a:off x="0" y="0"/>
          <a:ext cx="0" cy="0"/>
          <a:chOff x="0" y="0"/>
          <a:chExt cx="0" cy="0"/>
        </a:xfrm>
      </p:grpSpPr>
      <p:sp>
        <p:nvSpPr>
          <p:cNvPr id="27" name="Rechteck 26"/>
          <p:cNvSpPr/>
          <p:nvPr userDrawn="1"/>
        </p:nvSpPr>
        <p:spPr>
          <a:xfrm>
            <a:off x="0" y="0"/>
            <a:ext cx="9144000" cy="8286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7"/>
          <p:cNvSpPr txBox="1"/>
          <p:nvPr userDrawn="1"/>
        </p:nvSpPr>
        <p:spPr>
          <a:xfrm>
            <a:off x="412163" y="346801"/>
            <a:ext cx="7944307" cy="1015663"/>
          </a:xfrm>
          <a:prstGeom prst="rect">
            <a:avLst/>
          </a:prstGeom>
          <a:noFill/>
        </p:spPr>
        <p:txBody>
          <a:bodyPr wrap="square" rtlCol="0">
            <a:spAutoFit/>
          </a:bodyPr>
          <a:lstStyle/>
          <a:p>
            <a:r>
              <a:rPr lang="de-DE" sz="3000" kern="0" dirty="0">
                <a:solidFill>
                  <a:schemeClr val="tx1"/>
                </a:solidFill>
                <a:latin typeface="Cambria" panose="02040503050406030204" pitchFamily="18" charset="0"/>
              </a:rPr>
              <a:t>Vielen Dank für Ihre </a:t>
            </a:r>
            <a:br>
              <a:rPr lang="de-DE" sz="3000" kern="0" dirty="0">
                <a:solidFill>
                  <a:schemeClr val="tx1"/>
                </a:solidFill>
                <a:latin typeface="Cambria" panose="02040503050406030204" pitchFamily="18" charset="0"/>
              </a:rPr>
            </a:br>
            <a:r>
              <a:rPr lang="de-DE" sz="3000" kern="0" dirty="0">
                <a:solidFill>
                  <a:schemeClr val="tx1"/>
                </a:solidFill>
                <a:latin typeface="Cambria" panose="02040503050406030204" pitchFamily="18" charset="0"/>
              </a:rPr>
              <a:t>Aufmerksamkeit!</a:t>
            </a:r>
          </a:p>
        </p:txBody>
      </p:sp>
    </p:spTree>
    <p:extLst>
      <p:ext uri="{BB962C8B-B14F-4D97-AF65-F5344CB8AC3E}">
        <p14:creationId xmlns:p14="http://schemas.microsoft.com/office/powerpoint/2010/main" val="3049095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72835" y="6026769"/>
            <a:ext cx="1111055" cy="620884"/>
          </a:xfrm>
          <a:prstGeom prst="rect">
            <a:avLst/>
          </a:prstGeom>
        </p:spPr>
      </p:pic>
      <p:pic>
        <p:nvPicPr>
          <p:cNvPr id="9" name="Grafik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175" y="6012784"/>
            <a:ext cx="1486806" cy="835826"/>
          </a:xfrm>
          <a:prstGeom prst="rect">
            <a:avLst/>
          </a:prstGeom>
        </p:spPr>
      </p:pic>
      <p:sp>
        <p:nvSpPr>
          <p:cNvPr id="11" name="Textfeld 10"/>
          <p:cNvSpPr txBox="1"/>
          <p:nvPr/>
        </p:nvSpPr>
        <p:spPr>
          <a:xfrm>
            <a:off x="4996486" y="6529643"/>
            <a:ext cx="3830129" cy="200055"/>
          </a:xfrm>
          <a:prstGeom prst="rect">
            <a:avLst/>
          </a:prstGeom>
          <a:noFill/>
        </p:spPr>
        <p:txBody>
          <a:bodyPr wrap="square" rtlCol="0">
            <a:spAutoFit/>
          </a:bodyPr>
          <a:lstStyle/>
          <a:p>
            <a:pPr algn="r"/>
            <a:r>
              <a:rPr lang="de-DE" sz="700" b="1" dirty="0">
                <a:latin typeface="+mn-lt"/>
              </a:rPr>
              <a:t>Bundesverwaltungsamt</a:t>
            </a:r>
            <a:r>
              <a:rPr lang="de-DE" sz="700" baseline="0" dirty="0">
                <a:latin typeface="+mn-lt"/>
              </a:rPr>
              <a:t> – Zentralstelle für das Auslandsschulwesen | </a:t>
            </a:r>
            <a:fld id="{4FEB72C7-F008-40B1-9AC4-A2A4DB0316A0}" type="datetime1">
              <a:rPr lang="de-DE" sz="700" baseline="0" smtClean="0">
                <a:latin typeface="+mn-lt"/>
              </a:rPr>
              <a:pPr algn="r"/>
              <a:t>07.08.2025</a:t>
            </a:fld>
            <a:r>
              <a:rPr lang="de-DE" sz="700" baseline="0" dirty="0">
                <a:latin typeface="+mn-lt"/>
              </a:rPr>
              <a:t> | Seite </a:t>
            </a:r>
            <a:fld id="{0D1345D6-554F-426C-AF21-E073A1F2232B}" type="slidenum">
              <a:rPr lang="de-DE" sz="700" baseline="0" smtClean="0">
                <a:latin typeface="+mn-lt"/>
              </a:rPr>
              <a:pPr algn="r"/>
              <a:t>‹Nr.›</a:t>
            </a:fld>
            <a:endParaRPr lang="de-DE" sz="700" dirty="0">
              <a:latin typeface="+mn-lt"/>
            </a:endParaRPr>
          </a:p>
        </p:txBody>
      </p:sp>
      <p:cxnSp>
        <p:nvCxnSpPr>
          <p:cNvPr id="12" name="Gerade Verbindung 11"/>
          <p:cNvCxnSpPr/>
          <p:nvPr/>
        </p:nvCxnSpPr>
        <p:spPr>
          <a:xfrm>
            <a:off x="0" y="5961646"/>
            <a:ext cx="9144000" cy="0"/>
          </a:xfrm>
          <a:prstGeom prst="line">
            <a:avLst/>
          </a:prstGeom>
          <a:ln w="19050">
            <a:solidFill>
              <a:srgbClr val="D9174C"/>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p:nvCxnSpPr>
        <p:spPr>
          <a:xfrm>
            <a:off x="0" y="705678"/>
            <a:ext cx="9144000" cy="0"/>
          </a:xfrm>
          <a:prstGeom prst="line">
            <a:avLst/>
          </a:prstGeom>
          <a:ln w="12700">
            <a:solidFill>
              <a:srgbClr val="D9174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0169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3" r:id="rId5"/>
    <p:sldLayoutId id="2147483654" r:id="rId6"/>
    <p:sldLayoutId id="214748365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www.deutsch-am-arbeitsplatz.de/"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www.deutsch-am-arbeitsplatz.de/unterricht.html" TargetMode="External"/><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hyperlink" Target="http://www.daf.de/contents/InfoDaF_2010_Heft_2-3.htm"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www.auslandsschulwesen.de/dsd"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go.hueber.de/lernerzentrierte-prinzipien" TargetMode="External"/><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deutsch-am-arbeitsplatz.de/home.html" TargetMode="Externa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www.ausbildung.de/" TargetMode="External"/><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azubi-azubine.de/"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www.beroobi.de/home.html" TargetMode="Externa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www.planet-beruf.de/Unterrichtsideen.9125.0.html" TargetMode="External"/><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www.deutsch-als-fremdsprache.de/" TargetMode="External"/><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www.pasch-net.de/" TargetMode="Externa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www.zfa-net.de/"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www.auslandsschulwesen.de/dsd"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t>Berufsbezogener </a:t>
            </a:r>
            <a:r>
              <a:rPr lang="de-DE" dirty="0" err="1"/>
              <a:t>DaF</a:t>
            </a:r>
            <a:r>
              <a:rPr lang="de-DE" dirty="0"/>
              <a:t>/</a:t>
            </a:r>
            <a:r>
              <a:rPr lang="de-DE" dirty="0" err="1"/>
              <a:t>DaZ</a:t>
            </a:r>
            <a:r>
              <a:rPr lang="de-DE" dirty="0"/>
              <a:t>-Unterricht</a:t>
            </a:r>
            <a:br>
              <a:rPr lang="de-DE" dirty="0"/>
            </a:br>
            <a:r>
              <a:rPr lang="de-DE" dirty="0"/>
              <a:t>Eine praxisorientierte Hinführung</a:t>
            </a:r>
          </a:p>
        </p:txBody>
      </p:sp>
    </p:spTree>
    <p:extLst>
      <p:ext uri="{BB962C8B-B14F-4D97-AF65-F5344CB8AC3E}">
        <p14:creationId xmlns:p14="http://schemas.microsoft.com/office/powerpoint/2010/main" val="754943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67544" y="1276351"/>
            <a:ext cx="7200799" cy="4359632"/>
          </a:xfrm>
        </p:spPr>
        <p:txBody>
          <a:bodyPr/>
          <a:lstStyle/>
          <a:p>
            <a:r>
              <a:rPr lang="de-DE" dirty="0"/>
              <a:t>Ausgangssituation</a:t>
            </a:r>
          </a:p>
          <a:p>
            <a:r>
              <a:rPr lang="de-DE" dirty="0"/>
              <a:t>Was ist berufsorientierte Sprache?</a:t>
            </a:r>
          </a:p>
          <a:p>
            <a:r>
              <a:rPr lang="de-DE" dirty="0"/>
              <a:t>Folgen für den Unterricht</a:t>
            </a:r>
          </a:p>
          <a:p>
            <a:r>
              <a:rPr lang="de-DE" dirty="0"/>
              <a:t>Unterrichtsplanung</a:t>
            </a:r>
          </a:p>
          <a:p>
            <a:r>
              <a:rPr lang="de-DE" dirty="0"/>
              <a:t>Material für den Unterricht</a:t>
            </a:r>
          </a:p>
          <a:p>
            <a:r>
              <a:rPr lang="de-DE" dirty="0"/>
              <a:t>Links</a:t>
            </a:r>
          </a:p>
          <a:p>
            <a:endParaRPr lang="de-DE" dirty="0"/>
          </a:p>
        </p:txBody>
      </p:sp>
      <p:sp>
        <p:nvSpPr>
          <p:cNvPr id="5" name="Textplatzhalter 4"/>
          <p:cNvSpPr>
            <a:spLocks noGrp="1"/>
          </p:cNvSpPr>
          <p:nvPr>
            <p:ph type="body" sz="quarter" idx="14"/>
          </p:nvPr>
        </p:nvSpPr>
        <p:spPr/>
        <p:txBody>
          <a:bodyPr/>
          <a:lstStyle/>
          <a:p>
            <a:r>
              <a:rPr lang="de-DE" dirty="0"/>
              <a:t>Übersicht</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7005" y="2534505"/>
            <a:ext cx="5011390" cy="3332041"/>
          </a:xfrm>
          <a:prstGeom prst="rect">
            <a:avLst/>
          </a:prstGeom>
        </p:spPr>
      </p:pic>
    </p:spTree>
    <p:extLst>
      <p:ext uri="{BB962C8B-B14F-4D97-AF65-F5344CB8AC3E}">
        <p14:creationId xmlns:p14="http://schemas.microsoft.com/office/powerpoint/2010/main" val="1186979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p:cNvSpPr>
            <a:spLocks noGrp="1"/>
          </p:cNvSpPr>
          <p:nvPr>
            <p:ph type="body" sz="quarter" idx="16"/>
          </p:nvPr>
        </p:nvSpPr>
        <p:spPr>
          <a:xfrm>
            <a:off x="467544" y="1314450"/>
            <a:ext cx="8228781" cy="4321533"/>
          </a:xfrm>
        </p:spPr>
        <p:txBody>
          <a:bodyPr>
            <a:normAutofit/>
          </a:bodyPr>
          <a:lstStyle/>
          <a:p>
            <a:pPr marL="0" indent="0">
              <a:buNone/>
            </a:pPr>
            <a:r>
              <a:rPr lang="de-DE" i="1" dirty="0"/>
              <a:t>„Die bisher übliche Differenzierung in einen die Arbeitswelt ausblendenden allgemeinsprachlichen Unterricht und einen erst nach mehreren Kursen einsetzenden fachsprachlichen Unterricht lässt die vielfältigen Möglichkeiten der Integration des Berufsbezugs von Beginn des Fremdsprachenlernens an außer Acht.“</a:t>
            </a:r>
          </a:p>
          <a:p>
            <a:pPr marL="0" indent="0" algn="r">
              <a:buNone/>
            </a:pPr>
            <a:endParaRPr lang="de-DE" sz="1600" i="1" dirty="0"/>
          </a:p>
          <a:p>
            <a:pPr marL="0" indent="0" algn="r">
              <a:buNone/>
            </a:pPr>
            <a:r>
              <a:rPr lang="de-DE" sz="1600" i="1" dirty="0"/>
              <a:t>Christina Kuhn: Fremdsprachen berufsorientiert lernen und lehren, Jena 2007</a:t>
            </a:r>
          </a:p>
          <a:p>
            <a:endParaRPr lang="de-DE" dirty="0"/>
          </a:p>
          <a:p>
            <a:pPr marL="0" indent="0">
              <a:buNone/>
            </a:pPr>
            <a:endParaRPr lang="de-DE" dirty="0"/>
          </a:p>
          <a:p>
            <a:pPr marL="0" indent="0">
              <a:buNone/>
            </a:pPr>
            <a:r>
              <a:rPr lang="de-DE" dirty="0"/>
              <a:t>Es gibt also Allgemeinsprache, berufsbezogene/berufsorientierte Sprache und Fachsprache. Wie sind sie voneinander abgegrenzt?</a:t>
            </a:r>
          </a:p>
          <a:p>
            <a:endParaRPr lang="de-DE" dirty="0"/>
          </a:p>
        </p:txBody>
      </p:sp>
      <p:sp>
        <p:nvSpPr>
          <p:cNvPr id="7" name="Textplatzhalter 6"/>
          <p:cNvSpPr>
            <a:spLocks noGrp="1"/>
          </p:cNvSpPr>
          <p:nvPr>
            <p:ph type="body" sz="quarter" idx="14"/>
          </p:nvPr>
        </p:nvSpPr>
        <p:spPr/>
        <p:txBody>
          <a:bodyPr/>
          <a:lstStyle/>
          <a:p>
            <a:r>
              <a:rPr lang="de-DE" dirty="0"/>
              <a:t>Ausgangssituation</a:t>
            </a:r>
          </a:p>
        </p:txBody>
      </p:sp>
    </p:spTree>
    <p:extLst>
      <p:ext uri="{BB962C8B-B14F-4D97-AF65-F5344CB8AC3E}">
        <p14:creationId xmlns:p14="http://schemas.microsoft.com/office/powerpoint/2010/main" val="1961323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67544" y="1123951"/>
            <a:ext cx="7200799" cy="4512032"/>
          </a:xfrm>
        </p:spPr>
        <p:txBody>
          <a:bodyPr/>
          <a:lstStyle/>
          <a:p>
            <a:pPr marL="0" indent="0">
              <a:buNone/>
            </a:pPr>
            <a:r>
              <a:rPr lang="de-DE" dirty="0"/>
              <a:t>Überlegen Sie, welcher der drei Kategorien …</a:t>
            </a:r>
          </a:p>
          <a:p>
            <a:endParaRPr lang="de-DE" dirty="0"/>
          </a:p>
          <a:p>
            <a:r>
              <a:rPr lang="de-DE" dirty="0"/>
              <a:t>Allgemeinsprache</a:t>
            </a:r>
          </a:p>
          <a:p>
            <a:r>
              <a:rPr lang="de-DE" dirty="0"/>
              <a:t>berufsorientierte Sprache</a:t>
            </a:r>
          </a:p>
          <a:p>
            <a:r>
              <a:rPr lang="de-DE" dirty="0"/>
              <a:t>Fachsprache</a:t>
            </a:r>
          </a:p>
          <a:p>
            <a:endParaRPr lang="de-DE" dirty="0"/>
          </a:p>
          <a:p>
            <a:pPr marL="0" indent="0">
              <a:buNone/>
            </a:pPr>
            <a:r>
              <a:rPr lang="de-DE" dirty="0"/>
              <a:t>… Sie die Aussagen auf der folgenden Seite zuordnen würden.</a:t>
            </a:r>
          </a:p>
        </p:txBody>
      </p:sp>
      <p:sp>
        <p:nvSpPr>
          <p:cNvPr id="5" name="Textplatzhalter 4"/>
          <p:cNvSpPr>
            <a:spLocks noGrp="1"/>
          </p:cNvSpPr>
          <p:nvPr>
            <p:ph type="body" sz="quarter" idx="14"/>
          </p:nvPr>
        </p:nvSpPr>
        <p:spPr/>
        <p:txBody>
          <a:bodyPr/>
          <a:lstStyle/>
          <a:p>
            <a:r>
              <a:rPr lang="de-DE" dirty="0"/>
              <a:t>Was ist berufsorientierte Sprache?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837" y="3984625"/>
            <a:ext cx="8188325"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4802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4"/>
          </p:nvPr>
        </p:nvSpPr>
        <p:spPr/>
        <p:txBody>
          <a:bodyPr/>
          <a:lstStyle/>
          <a:p>
            <a:r>
              <a:rPr lang="de-DE" dirty="0"/>
              <a:t>Was ist berufsorientierte Sprache?</a:t>
            </a:r>
          </a:p>
        </p:txBody>
      </p:sp>
      <p:sp>
        <p:nvSpPr>
          <p:cNvPr id="6" name="Textfeld 5"/>
          <p:cNvSpPr txBox="1"/>
          <p:nvPr/>
        </p:nvSpPr>
        <p:spPr>
          <a:xfrm>
            <a:off x="385280" y="1226848"/>
            <a:ext cx="4938275" cy="369332"/>
          </a:xfrm>
          <a:prstGeom prst="rect">
            <a:avLst/>
          </a:prstGeom>
          <a:noFill/>
        </p:spPr>
        <p:txBody>
          <a:bodyPr wrap="none" rtlCol="0">
            <a:spAutoFit/>
          </a:bodyPr>
          <a:lstStyle/>
          <a:p>
            <a:r>
              <a:rPr lang="de-DE" dirty="0"/>
              <a:t>Ich muss fast jeden Tag Überstunden machen.</a:t>
            </a:r>
          </a:p>
        </p:txBody>
      </p:sp>
      <p:sp>
        <p:nvSpPr>
          <p:cNvPr id="7" name="Textfeld 6"/>
          <p:cNvSpPr txBox="1"/>
          <p:nvPr/>
        </p:nvSpPr>
        <p:spPr>
          <a:xfrm>
            <a:off x="5530379" y="1461629"/>
            <a:ext cx="327115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Guten Tag, meine Name ist …</a:t>
            </a:r>
          </a:p>
        </p:txBody>
      </p:sp>
      <p:sp>
        <p:nvSpPr>
          <p:cNvPr id="8" name="Textfeld 7"/>
          <p:cNvSpPr txBox="1"/>
          <p:nvPr/>
        </p:nvSpPr>
        <p:spPr>
          <a:xfrm>
            <a:off x="653322" y="1974512"/>
            <a:ext cx="3087586" cy="923330"/>
          </a:xfrm>
          <a:prstGeom prst="rect">
            <a:avLst/>
          </a:prstGeom>
          <a:noFill/>
        </p:spPr>
        <p:txBody>
          <a:bodyPr wrap="square" rtlCol="0">
            <a:spAutoFit/>
          </a:bodyPr>
          <a:lstStyle/>
          <a:p>
            <a:r>
              <a:rPr lang="de-DE" dirty="0"/>
              <a:t>Nahziel: intaktes Gewebe durch Dekubitusprophylaxe nach Expertenstandard.</a:t>
            </a:r>
          </a:p>
        </p:txBody>
      </p:sp>
      <p:sp>
        <p:nvSpPr>
          <p:cNvPr id="9" name="Textfeld 8"/>
          <p:cNvSpPr txBox="1"/>
          <p:nvPr/>
        </p:nvSpPr>
        <p:spPr>
          <a:xfrm>
            <a:off x="3661559" y="2016887"/>
            <a:ext cx="199285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Komm, setz Dich.</a:t>
            </a:r>
          </a:p>
        </p:txBody>
      </p:sp>
      <p:sp>
        <p:nvSpPr>
          <p:cNvPr id="10" name="Textfeld 9"/>
          <p:cNvSpPr txBox="1"/>
          <p:nvPr/>
        </p:nvSpPr>
        <p:spPr>
          <a:xfrm>
            <a:off x="3109670" y="2897842"/>
            <a:ext cx="647248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Entschuldigung, darf ich mal kurz Ihren Textmarker benutzen?</a:t>
            </a:r>
          </a:p>
        </p:txBody>
      </p:sp>
      <p:sp>
        <p:nvSpPr>
          <p:cNvPr id="11" name="Textfeld 10"/>
          <p:cNvSpPr txBox="1"/>
          <p:nvPr/>
        </p:nvSpPr>
        <p:spPr>
          <a:xfrm>
            <a:off x="1145867" y="3287564"/>
            <a:ext cx="681468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Heute möchten wir die Planung für das nächste Jahr besprechen.</a:t>
            </a:r>
          </a:p>
        </p:txBody>
      </p:sp>
      <p:sp>
        <p:nvSpPr>
          <p:cNvPr id="12" name="Textfeld 11"/>
          <p:cNvSpPr txBox="1"/>
          <p:nvPr/>
        </p:nvSpPr>
        <p:spPr>
          <a:xfrm>
            <a:off x="3740908" y="3775508"/>
            <a:ext cx="4852610" cy="120032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Wer Jugendliche beschäftigt oder im Rahmen</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eines Rechtsverhältnisses im Sinne des § 1 </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beaufsichtigt, anweist oder ausbildet, darf sie </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nicht körperlich züchtigen.</a:t>
            </a:r>
          </a:p>
        </p:txBody>
      </p:sp>
      <p:sp>
        <p:nvSpPr>
          <p:cNvPr id="13" name="Textfeld 12"/>
          <p:cNvSpPr txBox="1"/>
          <p:nvPr/>
        </p:nvSpPr>
        <p:spPr>
          <a:xfrm>
            <a:off x="578208" y="3927323"/>
            <a:ext cx="253146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Das Brot kostet 3,95 €.</a:t>
            </a:r>
          </a:p>
        </p:txBody>
      </p:sp>
      <p:sp>
        <p:nvSpPr>
          <p:cNvPr id="14" name="Textfeld 13"/>
          <p:cNvSpPr txBox="1"/>
          <p:nvPr/>
        </p:nvSpPr>
        <p:spPr>
          <a:xfrm>
            <a:off x="793519" y="4389006"/>
            <a:ext cx="257859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Wo gibt es hier Hosen?</a:t>
            </a:r>
          </a:p>
        </p:txBody>
      </p:sp>
      <p:sp>
        <p:nvSpPr>
          <p:cNvPr id="15" name="Textfeld 14"/>
          <p:cNvSpPr txBox="1"/>
          <p:nvPr/>
        </p:nvSpPr>
        <p:spPr>
          <a:xfrm>
            <a:off x="856560" y="5235821"/>
            <a:ext cx="280499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Was kann ich für Sie tun?</a:t>
            </a:r>
          </a:p>
        </p:txBody>
      </p:sp>
      <p:sp>
        <p:nvSpPr>
          <p:cNvPr id="16" name="Textfeld 15"/>
          <p:cNvSpPr txBox="1"/>
          <p:nvPr/>
        </p:nvSpPr>
        <p:spPr>
          <a:xfrm>
            <a:off x="3219637" y="5583289"/>
            <a:ext cx="507061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Wir danken Ihnen für die gute Zusammenarbeit.</a:t>
            </a:r>
          </a:p>
        </p:txBody>
      </p:sp>
      <p:sp>
        <p:nvSpPr>
          <p:cNvPr id="17" name="Textfeld 16"/>
          <p:cNvSpPr txBox="1"/>
          <p:nvPr/>
        </p:nvSpPr>
        <p:spPr>
          <a:xfrm>
            <a:off x="5240367" y="5103137"/>
            <a:ext cx="390363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Wie komme ich zum Hauptbahnhof?</a:t>
            </a:r>
          </a:p>
        </p:txBody>
      </p:sp>
    </p:spTree>
    <p:extLst>
      <p:ext uri="{BB962C8B-B14F-4D97-AF65-F5344CB8AC3E}">
        <p14:creationId xmlns:p14="http://schemas.microsoft.com/office/powerpoint/2010/main" val="927749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222250" y="893070"/>
            <a:ext cx="2056581" cy="426143"/>
          </a:xfrm>
        </p:spPr>
        <p:txBody>
          <a:bodyPr/>
          <a:lstStyle/>
          <a:p>
            <a:pPr marL="0" indent="0">
              <a:buNone/>
            </a:pPr>
            <a:r>
              <a:rPr lang="de-DE" dirty="0"/>
              <a:t>mögliche Lösung:</a:t>
            </a:r>
          </a:p>
          <a:p>
            <a:endParaRPr lang="de-DE" dirty="0"/>
          </a:p>
        </p:txBody>
      </p:sp>
      <p:sp>
        <p:nvSpPr>
          <p:cNvPr id="5" name="Textplatzhalter 4"/>
          <p:cNvSpPr>
            <a:spLocks noGrp="1"/>
          </p:cNvSpPr>
          <p:nvPr>
            <p:ph type="body" sz="quarter" idx="14"/>
          </p:nvPr>
        </p:nvSpPr>
        <p:spPr/>
        <p:txBody>
          <a:bodyPr/>
          <a:lstStyle/>
          <a:p>
            <a:r>
              <a:rPr lang="de-DE" dirty="0"/>
              <a:t>Was ist berufsorientierte Sprache?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0" y="1319212"/>
            <a:ext cx="8699500" cy="421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feld 7"/>
          <p:cNvSpPr txBox="1"/>
          <p:nvPr/>
        </p:nvSpPr>
        <p:spPr>
          <a:xfrm>
            <a:off x="222250" y="5448954"/>
            <a:ext cx="8579600" cy="523220"/>
          </a:xfrm>
          <a:prstGeom prst="rect">
            <a:avLst/>
          </a:prstGeom>
          <a:noFill/>
        </p:spPr>
        <p:txBody>
          <a:bodyPr wrap="square" rtlCol="0">
            <a:spAutoFit/>
          </a:bodyPr>
          <a:lstStyle/>
          <a:p>
            <a:pPr algn="ctr"/>
            <a:r>
              <a:rPr lang="de-DE" sz="2800" b="1" dirty="0">
                <a:solidFill>
                  <a:srgbClr val="D9174C"/>
                </a:solidFill>
              </a:rPr>
              <a:t>Und wo passen die anderen Äußerungen?</a:t>
            </a:r>
          </a:p>
        </p:txBody>
      </p:sp>
    </p:spTree>
    <p:extLst>
      <p:ext uri="{BB962C8B-B14F-4D97-AF65-F5344CB8AC3E}">
        <p14:creationId xmlns:p14="http://schemas.microsoft.com/office/powerpoint/2010/main" val="1255755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67544" y="876301"/>
            <a:ext cx="8190681" cy="4759682"/>
          </a:xfrm>
        </p:spPr>
        <p:txBody>
          <a:bodyPr/>
          <a:lstStyle/>
          <a:p>
            <a:pPr marL="0" indent="0">
              <a:buNone/>
            </a:pPr>
            <a:r>
              <a:rPr lang="de-DE" dirty="0"/>
              <a:t>Dazu zwei Beispiele:</a:t>
            </a:r>
          </a:p>
          <a:p>
            <a:pPr marL="0" indent="0">
              <a:buNone/>
            </a:pPr>
            <a:endParaRPr lang="de-DE" dirty="0"/>
          </a:p>
          <a:p>
            <a:pPr marL="0" indent="0">
              <a:buNone/>
            </a:pPr>
            <a:r>
              <a:rPr lang="de-DE" dirty="0">
                <a:solidFill>
                  <a:srgbClr val="D9174C"/>
                </a:solidFill>
              </a:rPr>
              <a:t>„Das Brot kostet 3,95 €.“</a:t>
            </a:r>
          </a:p>
          <a:p>
            <a:pPr marL="0" indent="0">
              <a:buNone/>
            </a:pPr>
            <a:r>
              <a:rPr lang="de-DE" dirty="0"/>
              <a:t>Dieser Satz könnte in der Familie gesagt werden, also könnte man ihn unter „Allgemeinsprache“ einordnen. Oder von einer Bäckereiangestellten, dann wäre es „Berufsbezogene Sprache“.</a:t>
            </a:r>
          </a:p>
          <a:p>
            <a:pPr marL="0" indent="0">
              <a:buNone/>
            </a:pPr>
            <a:endParaRPr lang="de-DE" dirty="0"/>
          </a:p>
          <a:p>
            <a:pPr marL="0" indent="0">
              <a:buNone/>
            </a:pPr>
            <a:r>
              <a:rPr lang="de-DE" dirty="0">
                <a:solidFill>
                  <a:srgbClr val="D9174C"/>
                </a:solidFill>
              </a:rPr>
              <a:t>„Entschuldigung, darf ich mal kurz Ihren Textmarker benutzen?“</a:t>
            </a:r>
          </a:p>
          <a:p>
            <a:pPr marL="0" indent="0">
              <a:buNone/>
            </a:pPr>
            <a:r>
              <a:rPr lang="de-DE" dirty="0"/>
              <a:t>Die Frage wird wahrscheinlich, aber nicht zwingend in beruflichem Kontext gestellt. Das lässt sich aber nur aufgrund des verwendeten Registers vermuten. Daraus wird schon deutlich, dass das Register im beruflichen Kontext eine weit höhere Bedeutung hat als im privaten. Registerverstöße werden im Beruf schärfer sanktioniert.</a:t>
            </a:r>
          </a:p>
          <a:p>
            <a:pPr marL="0" indent="0">
              <a:buNone/>
            </a:pPr>
            <a:endParaRPr lang="de-DE" dirty="0"/>
          </a:p>
        </p:txBody>
      </p:sp>
      <p:sp>
        <p:nvSpPr>
          <p:cNvPr id="5" name="Textplatzhalter 4"/>
          <p:cNvSpPr>
            <a:spLocks noGrp="1"/>
          </p:cNvSpPr>
          <p:nvPr>
            <p:ph type="body" sz="quarter" idx="14"/>
          </p:nvPr>
        </p:nvSpPr>
        <p:spPr/>
        <p:txBody>
          <a:bodyPr/>
          <a:lstStyle/>
          <a:p>
            <a:r>
              <a:rPr lang="de-DE" dirty="0"/>
              <a:t>Was ist berufsorientierte Sprache?</a:t>
            </a:r>
          </a:p>
        </p:txBody>
      </p:sp>
    </p:spTree>
    <p:extLst>
      <p:ext uri="{BB962C8B-B14F-4D97-AF65-F5344CB8AC3E}">
        <p14:creationId xmlns:p14="http://schemas.microsoft.com/office/powerpoint/2010/main" val="2094292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67544" y="990601"/>
            <a:ext cx="5476056" cy="4645382"/>
          </a:xfrm>
        </p:spPr>
        <p:txBody>
          <a:bodyPr>
            <a:normAutofit fontScale="92500" lnSpcReduction="20000"/>
          </a:bodyPr>
          <a:lstStyle/>
          <a:p>
            <a:pPr marL="0" indent="0">
              <a:buNone/>
            </a:pPr>
            <a:r>
              <a:rPr lang="de-DE" sz="2200" dirty="0"/>
              <a:t>Was ist Ihnen ansonsten aufgefallen?</a:t>
            </a:r>
          </a:p>
          <a:p>
            <a:pPr marL="0" indent="0">
              <a:buNone/>
            </a:pPr>
            <a:endParaRPr lang="de-DE" sz="2200" dirty="0"/>
          </a:p>
          <a:p>
            <a:pPr marL="0" indent="0">
              <a:buNone/>
            </a:pPr>
            <a:r>
              <a:rPr lang="de-DE" sz="2200" dirty="0"/>
              <a:t>Vielleicht dies:</a:t>
            </a:r>
          </a:p>
          <a:p>
            <a:r>
              <a:rPr lang="de-DE" sz="2200" dirty="0"/>
              <a:t>Fachsprachliche Äußerungen lassen sich leicht identifizieren und zuordnen.</a:t>
            </a:r>
          </a:p>
          <a:p>
            <a:endParaRPr lang="de-DE" sz="2200" dirty="0"/>
          </a:p>
          <a:p>
            <a:r>
              <a:rPr lang="de-DE" sz="2200" dirty="0"/>
              <a:t>Viele Äußerungen können im privaten (allgemeinsprachlichen) oder im beruflichen Kontext funktionieren. Ohne Kenntnis des Kontextes ist die Zuordnung oft schwierig.</a:t>
            </a:r>
          </a:p>
          <a:p>
            <a:endParaRPr lang="de-DE" sz="2200" dirty="0"/>
          </a:p>
          <a:p>
            <a:r>
              <a:rPr lang="de-DE" sz="2200" dirty="0"/>
              <a:t>Einige Äußerungen sind leicht der berufsorientierten Sprache zuzuordnen. Sie gehören klar in beruflichen Kontext, lassen sich aber keiner bestimmten Branche zuordnen (siehe Beispiele rechts).</a:t>
            </a:r>
          </a:p>
          <a:p>
            <a:pPr marL="0" indent="0">
              <a:buNone/>
            </a:pPr>
            <a:endParaRPr lang="de-DE" dirty="0"/>
          </a:p>
        </p:txBody>
      </p:sp>
      <p:sp>
        <p:nvSpPr>
          <p:cNvPr id="5" name="Textplatzhalter 4"/>
          <p:cNvSpPr>
            <a:spLocks noGrp="1"/>
          </p:cNvSpPr>
          <p:nvPr>
            <p:ph type="body" sz="quarter" idx="14"/>
          </p:nvPr>
        </p:nvSpPr>
        <p:spPr/>
        <p:txBody>
          <a:bodyPr/>
          <a:lstStyle/>
          <a:p>
            <a:r>
              <a:rPr lang="de-DE" dirty="0"/>
              <a:t>Was ist berufsorientierte Sprache?</a:t>
            </a:r>
          </a:p>
        </p:txBody>
      </p:sp>
      <p:graphicFrame>
        <p:nvGraphicFramePr>
          <p:cNvPr id="6" name="Inhaltsplatzhalter 3"/>
          <p:cNvGraphicFramePr>
            <a:graphicFrameLocks/>
          </p:cNvGraphicFramePr>
          <p:nvPr>
            <p:extLst>
              <p:ext uri="{D42A27DB-BD31-4B8C-83A1-F6EECF244321}">
                <p14:modId xmlns:p14="http://schemas.microsoft.com/office/powerpoint/2010/main" val="1130368617"/>
              </p:ext>
            </p:extLst>
          </p:nvPr>
        </p:nvGraphicFramePr>
        <p:xfrm>
          <a:off x="6058140" y="1687616"/>
          <a:ext cx="2897579" cy="3576388"/>
        </p:xfrm>
        <a:graphic>
          <a:graphicData uri="http://schemas.openxmlformats.org/drawingml/2006/table">
            <a:tbl>
              <a:tblPr firstRow="1" bandRow="1"/>
              <a:tblGrid>
                <a:gridCol w="2897579">
                  <a:extLst>
                    <a:ext uri="{9D8B030D-6E8A-4147-A177-3AD203B41FA5}">
                      <a16:colId xmlns:a16="http://schemas.microsoft.com/office/drawing/2014/main" val="20000"/>
                    </a:ext>
                  </a:extLst>
                </a:gridCol>
              </a:tblGrid>
              <a:tr h="46742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de-DE" dirty="0"/>
                        <a:t>berufsorientierte</a:t>
                      </a:r>
                      <a:r>
                        <a:rPr lang="de-DE" baseline="0" dirty="0"/>
                        <a:t> </a:t>
                      </a:r>
                      <a:r>
                        <a:rPr lang="de-DE" dirty="0"/>
                        <a:t> Sprache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10000"/>
                  </a:ext>
                </a:extLst>
              </a:tr>
              <a:tr h="68497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de-DE" dirty="0"/>
                        <a:t>Ich muss fast jeden Tag Überstunden machen.</a:t>
                      </a:r>
                    </a:p>
                    <a:p>
                      <a:endParaRPr lang="de-DE" dirty="0"/>
                    </a:p>
                    <a:p>
                      <a:pPr marL="0" marR="0" indent="0" algn="l" defTabSz="914400" rtl="0" eaLnBrk="1" fontAlgn="auto" latinLnBrk="0" hangingPunct="1">
                        <a:lnSpc>
                          <a:spcPct val="100000"/>
                        </a:lnSpc>
                        <a:spcBef>
                          <a:spcPts val="0"/>
                        </a:spcBef>
                        <a:spcAft>
                          <a:spcPts val="0"/>
                        </a:spcAft>
                        <a:buClrTx/>
                        <a:buSzTx/>
                        <a:buFontTx/>
                        <a:buNone/>
                        <a:tabLst/>
                        <a:defRPr/>
                      </a:pPr>
                      <a:r>
                        <a:rPr lang="de-DE" dirty="0"/>
                        <a:t>Heute möchten wir die Planung für das nächste Jahr besprechen.</a:t>
                      </a:r>
                    </a:p>
                    <a:p>
                      <a:endParaRPr lang="de-DE" dirty="0"/>
                    </a:p>
                    <a:p>
                      <a:pPr marL="0" marR="0" indent="0" algn="l" defTabSz="914400" rtl="0" eaLnBrk="1" fontAlgn="auto" latinLnBrk="0" hangingPunct="1">
                        <a:lnSpc>
                          <a:spcPct val="100000"/>
                        </a:lnSpc>
                        <a:spcBef>
                          <a:spcPts val="0"/>
                        </a:spcBef>
                        <a:spcAft>
                          <a:spcPts val="0"/>
                        </a:spcAft>
                        <a:buClrTx/>
                        <a:buSzTx/>
                        <a:buFontTx/>
                        <a:buNone/>
                        <a:tabLst/>
                        <a:defRPr/>
                      </a:pPr>
                      <a:r>
                        <a:rPr lang="de-DE" dirty="0"/>
                        <a:t>Wir danken Ihnen für die gute Zusammenarbeit.</a:t>
                      </a:r>
                    </a:p>
                    <a:p>
                      <a:endParaRPr lang="de-DE" dirty="0"/>
                    </a:p>
                    <a:p>
                      <a:r>
                        <a:rPr lang="de-DE" dirty="0"/>
                        <a:t>Was kann ich für Sie tun?</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001153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5467350" y="2202757"/>
            <a:ext cx="3495675" cy="3414175"/>
          </a:xfrm>
        </p:spPr>
        <p:txBody>
          <a:bodyPr>
            <a:normAutofit fontScale="55000" lnSpcReduction="20000"/>
          </a:bodyPr>
          <a:lstStyle/>
          <a:p>
            <a:r>
              <a:rPr lang="de-DE" sz="3600" dirty="0"/>
              <a:t>Allgemeinsprache und berufsorientierte Sprache nutzen häufig die gleichen sprachlichen Mittel. Die Zuordnung hängt dann von der kommunikativen Verwendung ab.</a:t>
            </a:r>
          </a:p>
          <a:p>
            <a:endParaRPr lang="de-DE" sz="3600" dirty="0"/>
          </a:p>
          <a:p>
            <a:r>
              <a:rPr lang="de-DE" sz="3600" dirty="0"/>
              <a:t>Fachsprache baut darauf auf, ist aber deutlicher abgegrenzt.</a:t>
            </a:r>
          </a:p>
          <a:p>
            <a:endParaRPr lang="de-DE" dirty="0"/>
          </a:p>
        </p:txBody>
      </p:sp>
      <p:sp>
        <p:nvSpPr>
          <p:cNvPr id="4" name="Textplatzhalter 3"/>
          <p:cNvSpPr>
            <a:spLocks noGrp="1"/>
          </p:cNvSpPr>
          <p:nvPr>
            <p:ph type="body" sz="quarter" idx="18"/>
          </p:nvPr>
        </p:nvSpPr>
        <p:spPr>
          <a:xfrm>
            <a:off x="449701" y="1093198"/>
            <a:ext cx="8170424" cy="364660"/>
          </a:xfrm>
        </p:spPr>
        <p:txBody>
          <a:bodyPr/>
          <a:lstStyle/>
          <a:p>
            <a:r>
              <a:rPr lang="de-DE" b="0" dirty="0"/>
              <a:t>Graphisch könnte man den Sachverhalt (stark vereinfacht) so darstellen:</a:t>
            </a:r>
          </a:p>
          <a:p>
            <a:endParaRPr lang="de-DE" dirty="0"/>
          </a:p>
        </p:txBody>
      </p:sp>
      <p:sp>
        <p:nvSpPr>
          <p:cNvPr id="5" name="Textplatzhalter 4"/>
          <p:cNvSpPr>
            <a:spLocks noGrp="1"/>
          </p:cNvSpPr>
          <p:nvPr>
            <p:ph type="body" sz="quarter" idx="14"/>
          </p:nvPr>
        </p:nvSpPr>
        <p:spPr/>
        <p:txBody>
          <a:bodyPr/>
          <a:lstStyle/>
          <a:p>
            <a:r>
              <a:rPr lang="de-DE" dirty="0"/>
              <a:t>Was ist berufsorientierte Sprache?</a:t>
            </a:r>
          </a:p>
        </p:txBody>
      </p:sp>
      <p:graphicFrame>
        <p:nvGraphicFramePr>
          <p:cNvPr id="6" name="Diagramm 5"/>
          <p:cNvGraphicFramePr/>
          <p:nvPr>
            <p:extLst>
              <p:ext uri="{D42A27DB-BD31-4B8C-83A1-F6EECF244321}">
                <p14:modId xmlns:p14="http://schemas.microsoft.com/office/powerpoint/2010/main" val="3538870850"/>
              </p:ext>
            </p:extLst>
          </p:nvPr>
        </p:nvGraphicFramePr>
        <p:xfrm>
          <a:off x="190500" y="1533525"/>
          <a:ext cx="6153150" cy="4400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8136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67544" y="1009651"/>
            <a:ext cx="8190681" cy="4626332"/>
          </a:xfrm>
        </p:spPr>
        <p:txBody>
          <a:bodyPr/>
          <a:lstStyle/>
          <a:p>
            <a:pPr marL="0" indent="0">
              <a:buNone/>
            </a:pPr>
            <a:r>
              <a:rPr lang="de-DE" dirty="0"/>
              <a:t>Berufsbezogenes Deutsch können wir folgendermaßen beschreiben:</a:t>
            </a:r>
          </a:p>
          <a:p>
            <a:pPr marL="0" indent="0">
              <a:buNone/>
            </a:pPr>
            <a:endParaRPr lang="de-DE" dirty="0"/>
          </a:p>
          <a:p>
            <a:pPr marL="0" indent="0">
              <a:buNone/>
            </a:pPr>
            <a:r>
              <a:rPr lang="de-DE" i="1" dirty="0"/>
              <a:t>„Berufsbezogenes Deutsch ist Kommunikation in der Arbeitswelt in allen Bereichen und Situationen der Berufsorientierung, in Qualifizierungen, im Betrieb – vom Vorstellungsgespräch bis zur Weiterbildung, vom Übergabeprotokoll bis zur Pausenunterhaltung.“</a:t>
            </a:r>
          </a:p>
          <a:p>
            <a:pPr marL="0" indent="0">
              <a:buNone/>
            </a:pPr>
            <a:r>
              <a:rPr lang="de-DE" sz="1600" dirty="0">
                <a:hlinkClick r:id="rId2"/>
              </a:rPr>
              <a:t>www.deutsch-am-arbeitsplatz.de</a:t>
            </a:r>
            <a:endParaRPr lang="de-DE" sz="1600" dirty="0"/>
          </a:p>
          <a:p>
            <a:pPr marL="0" indent="0">
              <a:buNone/>
            </a:pPr>
            <a:endParaRPr lang="de-DE" sz="1600" dirty="0"/>
          </a:p>
          <a:p>
            <a:pPr marL="0" indent="0">
              <a:buNone/>
            </a:pPr>
            <a:r>
              <a:rPr lang="de-DE" dirty="0"/>
              <a:t>Anders gesagt, es geht um Deutsch für die Kommunikation in der Arbeitswelt. Die dabei benötigten sprachlichen Mittel können in zahlreichen Berufen genutzt werden.</a:t>
            </a:r>
          </a:p>
          <a:p>
            <a:pPr marL="0" indent="0">
              <a:buNone/>
            </a:pPr>
            <a:endParaRPr lang="de-DE" dirty="0"/>
          </a:p>
        </p:txBody>
      </p:sp>
      <p:sp>
        <p:nvSpPr>
          <p:cNvPr id="5" name="Textplatzhalter 4"/>
          <p:cNvSpPr>
            <a:spLocks noGrp="1"/>
          </p:cNvSpPr>
          <p:nvPr>
            <p:ph type="body" sz="quarter" idx="14"/>
          </p:nvPr>
        </p:nvSpPr>
        <p:spPr/>
        <p:txBody>
          <a:bodyPr/>
          <a:lstStyle/>
          <a:p>
            <a:r>
              <a:rPr lang="de-DE" dirty="0"/>
              <a:t>Was ist berufsorientierte Sprache?</a:t>
            </a:r>
          </a:p>
        </p:txBody>
      </p:sp>
    </p:spTree>
    <p:extLst>
      <p:ext uri="{BB962C8B-B14F-4D97-AF65-F5344CB8AC3E}">
        <p14:creationId xmlns:p14="http://schemas.microsoft.com/office/powerpoint/2010/main" val="2364655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67544" y="1076325"/>
            <a:ext cx="8143056" cy="4559657"/>
          </a:xfrm>
        </p:spPr>
        <p:txBody>
          <a:bodyPr/>
          <a:lstStyle/>
          <a:p>
            <a:pPr marL="0" indent="0">
              <a:buNone/>
            </a:pPr>
            <a:r>
              <a:rPr lang="de-DE" dirty="0"/>
              <a:t>Christina Kuhn stellt zu berufsbezogenen sprachlichen Äußerungen fest:</a:t>
            </a:r>
          </a:p>
          <a:p>
            <a:pPr marL="0" indent="0">
              <a:buNone/>
            </a:pPr>
            <a:endParaRPr lang="de-DE" dirty="0"/>
          </a:p>
          <a:p>
            <a:pPr marL="0" indent="0">
              <a:buNone/>
            </a:pPr>
            <a:r>
              <a:rPr lang="de-DE" i="1" dirty="0"/>
              <a:t>„Sie haben weniger die Sicherstellung der fachlichen als vielmehr die der sprachlichen und sozialen Handlungsfähigkeit innerhalb des Betriebes und die Sicherung seiner Abläufe zum Ziel.“</a:t>
            </a:r>
          </a:p>
          <a:p>
            <a:pPr marL="0" indent="0">
              <a:buNone/>
            </a:pPr>
            <a:r>
              <a:rPr lang="de-DE" sz="1600" dirty="0"/>
              <a:t>Fremdsprachen berufsorientiert lernen und lehren, Jena 2007, S. 112</a:t>
            </a:r>
          </a:p>
          <a:p>
            <a:pPr marL="0" indent="0">
              <a:buNone/>
            </a:pPr>
            <a:endParaRPr lang="de-DE" sz="1600" dirty="0"/>
          </a:p>
          <a:p>
            <a:pPr marL="0" indent="0">
              <a:buNone/>
            </a:pPr>
            <a:r>
              <a:rPr lang="de-DE" dirty="0"/>
              <a:t>Von daher sind sie berufsübergreifend und eben gerade nicht fachlich.</a:t>
            </a:r>
          </a:p>
          <a:p>
            <a:pPr marL="0" indent="0">
              <a:buNone/>
            </a:pPr>
            <a:endParaRPr lang="de-DE" dirty="0"/>
          </a:p>
        </p:txBody>
      </p:sp>
      <p:sp>
        <p:nvSpPr>
          <p:cNvPr id="5" name="Textplatzhalter 4"/>
          <p:cNvSpPr>
            <a:spLocks noGrp="1"/>
          </p:cNvSpPr>
          <p:nvPr>
            <p:ph type="body" sz="quarter" idx="14"/>
          </p:nvPr>
        </p:nvSpPr>
        <p:spPr/>
        <p:txBody>
          <a:bodyPr/>
          <a:lstStyle/>
          <a:p>
            <a:r>
              <a:rPr lang="de-DE" dirty="0"/>
              <a:t>Was ist berufsorientierte Sprache?</a:t>
            </a:r>
          </a:p>
        </p:txBody>
      </p:sp>
    </p:spTree>
    <p:extLst>
      <p:ext uri="{BB962C8B-B14F-4D97-AF65-F5344CB8AC3E}">
        <p14:creationId xmlns:p14="http://schemas.microsoft.com/office/powerpoint/2010/main" val="1952701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67544" y="990601"/>
            <a:ext cx="8219256" cy="4645382"/>
          </a:xfrm>
        </p:spPr>
        <p:txBody>
          <a:bodyPr/>
          <a:lstStyle/>
          <a:p>
            <a:pPr marL="0" indent="0">
              <a:buNone/>
            </a:pPr>
            <a:r>
              <a:rPr lang="de-DE" dirty="0"/>
              <a:t>Was folgt daraus für den Unterricht mit Hinblick auf das DSD I PRO?</a:t>
            </a:r>
          </a:p>
          <a:p>
            <a:endParaRPr lang="de-DE" dirty="0"/>
          </a:p>
          <a:p>
            <a:r>
              <a:rPr lang="de-DE" dirty="0"/>
              <a:t>Die Prüfung fragt </a:t>
            </a:r>
            <a:r>
              <a:rPr lang="de-DE" dirty="0">
                <a:solidFill>
                  <a:srgbClr val="D9174C"/>
                </a:solidFill>
              </a:rPr>
              <a:t>keine Fachsprache </a:t>
            </a:r>
            <a:r>
              <a:rPr lang="de-DE" dirty="0"/>
              <a:t>ab. Fachsprache kann oder sollte also im Unterricht vorkommen, wenn es für die Schüler sinnvoll ist, z. B. an einer Fachschule für Elektrotechniker. Für die Prüfung selbst bleibt dieser Teil des Unterrichts aber nicht oder nur wenig bedeutsam.</a:t>
            </a:r>
          </a:p>
          <a:p>
            <a:endParaRPr lang="de-DE" dirty="0"/>
          </a:p>
          <a:p>
            <a:r>
              <a:rPr lang="de-DE" dirty="0"/>
              <a:t>Berufsorientiertes Deutsch baut auf Allgemeinsprache auf und nutzt diese oder sie entwickelt sich parallel zur Allgemeinsprache. Daraus folgt, dass weiterhin </a:t>
            </a:r>
            <a:r>
              <a:rPr lang="de-DE" dirty="0">
                <a:solidFill>
                  <a:srgbClr val="D9174C"/>
                </a:solidFill>
              </a:rPr>
              <a:t>Allgemeinsprache unterrichtet</a:t>
            </a:r>
            <a:r>
              <a:rPr lang="de-DE" dirty="0"/>
              <a:t> werden muss und dass die gängigen allgemeinsprachlichen Lehrwerke verwendet werden können.</a:t>
            </a:r>
          </a:p>
          <a:p>
            <a:endParaRPr lang="de-DE" dirty="0"/>
          </a:p>
        </p:txBody>
      </p:sp>
      <p:sp>
        <p:nvSpPr>
          <p:cNvPr id="5" name="Textplatzhalter 4"/>
          <p:cNvSpPr>
            <a:spLocks noGrp="1"/>
          </p:cNvSpPr>
          <p:nvPr>
            <p:ph type="body" sz="quarter" idx="14"/>
          </p:nvPr>
        </p:nvSpPr>
        <p:spPr/>
        <p:txBody>
          <a:bodyPr/>
          <a:lstStyle/>
          <a:p>
            <a:r>
              <a:rPr lang="de-DE" dirty="0"/>
              <a:t>Folgen für den Unterricht</a:t>
            </a:r>
          </a:p>
        </p:txBody>
      </p:sp>
    </p:spTree>
    <p:extLst>
      <p:ext uri="{BB962C8B-B14F-4D97-AF65-F5344CB8AC3E}">
        <p14:creationId xmlns:p14="http://schemas.microsoft.com/office/powerpoint/2010/main" val="1349548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467544" y="1047750"/>
            <a:ext cx="8143056" cy="4838699"/>
          </a:xfrm>
        </p:spPr>
        <p:txBody>
          <a:bodyPr>
            <a:normAutofit fontScale="77500" lnSpcReduction="20000"/>
          </a:bodyPr>
          <a:lstStyle/>
          <a:p>
            <a:r>
              <a:rPr lang="de-DE" sz="2900" dirty="0"/>
              <a:t>Der berufsorientierte Anteil des Deutschunterrichts sollte von Anfang an (A1.2/A1+) berücksichtigt werden. Dazu bieten sich theoretisch zwei Möglichkeiten an:</a:t>
            </a:r>
          </a:p>
          <a:p>
            <a:endParaRPr lang="de-DE" sz="2900" dirty="0"/>
          </a:p>
          <a:p>
            <a:pPr lvl="1"/>
            <a:r>
              <a:rPr lang="de-DE" sz="2900" dirty="0"/>
              <a:t>Sie verwenden ein Lehrwerk, das sowohl Allgemeinsprache als auch berufsorientiertes Deutsch vermittelt.</a:t>
            </a:r>
          </a:p>
          <a:p>
            <a:pPr marL="457200" lvl="1" indent="0">
              <a:buNone/>
            </a:pPr>
            <a:r>
              <a:rPr lang="de-DE" sz="2900" dirty="0"/>
              <a:t>Das Problem ist, dass solche Lehrwerke bisher eine eher steile Progression haben und sich an Teilnehmer wenden, die es gewohnt sind, selbstständig und engagiert Fremdsprachen zu erlernen.</a:t>
            </a:r>
          </a:p>
          <a:p>
            <a:pPr marL="457200" lvl="1" indent="0">
              <a:buNone/>
            </a:pPr>
            <a:endParaRPr lang="de-DE" sz="2900" dirty="0"/>
          </a:p>
          <a:p>
            <a:pPr lvl="1"/>
            <a:r>
              <a:rPr lang="de-DE" sz="2900" dirty="0"/>
              <a:t>Sie verwenden ein allgemeinsprachliches Lehrwerk und ergänzen dieses durch eingestreutes Material aus Lehrwerken für berufsorientiertes Deutsch.</a:t>
            </a:r>
          </a:p>
          <a:p>
            <a:pPr marL="457200" lvl="1" indent="0">
              <a:buNone/>
            </a:pPr>
            <a:r>
              <a:rPr lang="de-DE" sz="2900" dirty="0"/>
              <a:t>Dies ist relativ einfach zu realisieren, da es im Handel Bücher   gibt, die für ein solches Zusammenwirken konzipiert sind.</a:t>
            </a:r>
          </a:p>
          <a:p>
            <a:endParaRPr lang="de-DE" dirty="0"/>
          </a:p>
        </p:txBody>
      </p:sp>
      <p:sp>
        <p:nvSpPr>
          <p:cNvPr id="5" name="Textplatzhalter 4"/>
          <p:cNvSpPr>
            <a:spLocks noGrp="1"/>
          </p:cNvSpPr>
          <p:nvPr>
            <p:ph type="body" sz="quarter" idx="14"/>
          </p:nvPr>
        </p:nvSpPr>
        <p:spPr/>
        <p:txBody>
          <a:bodyPr/>
          <a:lstStyle/>
          <a:p>
            <a:r>
              <a:rPr lang="de-DE" dirty="0"/>
              <a:t>Folgen für den Unterricht</a:t>
            </a:r>
          </a:p>
        </p:txBody>
      </p:sp>
    </p:spTree>
    <p:extLst>
      <p:ext uri="{BB962C8B-B14F-4D97-AF65-F5344CB8AC3E}">
        <p14:creationId xmlns:p14="http://schemas.microsoft.com/office/powerpoint/2010/main" val="1898224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6"/>
          </p:nvPr>
        </p:nvSpPr>
        <p:spPr>
          <a:xfrm>
            <a:off x="267519" y="897832"/>
            <a:ext cx="7047681" cy="426143"/>
          </a:xfrm>
        </p:spPr>
        <p:txBody>
          <a:bodyPr>
            <a:normAutofit fontScale="92500"/>
          </a:bodyPr>
          <a:lstStyle/>
          <a:p>
            <a:pPr marL="0" indent="0">
              <a:buNone/>
            </a:pPr>
            <a:r>
              <a:rPr lang="de-DE" dirty="0"/>
              <a:t>Hier einige Beispiele für grundständige und ergänzende Lehrwerke:</a:t>
            </a:r>
          </a:p>
          <a:p>
            <a:endParaRPr lang="de-DE" dirty="0"/>
          </a:p>
        </p:txBody>
      </p:sp>
      <p:sp>
        <p:nvSpPr>
          <p:cNvPr id="5" name="Textplatzhalter 4"/>
          <p:cNvSpPr>
            <a:spLocks noGrp="1"/>
          </p:cNvSpPr>
          <p:nvPr>
            <p:ph type="body" sz="quarter" idx="14"/>
          </p:nvPr>
        </p:nvSpPr>
        <p:spPr/>
        <p:txBody>
          <a:bodyPr/>
          <a:lstStyle/>
          <a:p>
            <a:r>
              <a:rPr lang="de-DE" dirty="0"/>
              <a:t>Folgen für den Unterricht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1063" y="1447527"/>
            <a:ext cx="1347787" cy="188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5243" y="1466848"/>
            <a:ext cx="13954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1063" y="3802201"/>
            <a:ext cx="1335087" cy="188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425" y="3765550"/>
            <a:ext cx="1384300"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82067" y="3812381"/>
            <a:ext cx="1401763" cy="185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Grafik 1">
            <a:extLst>
              <a:ext uri="{FF2B5EF4-FFF2-40B4-BE49-F238E27FC236}">
                <a16:creationId xmlns:a16="http://schemas.microsoft.com/office/drawing/2014/main" id="{9CE14395-08FC-4776-ABD0-C23BB53AA2E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8417" y="1447527"/>
            <a:ext cx="1347786" cy="191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Grafik 1">
            <a:extLst>
              <a:ext uri="{FF2B5EF4-FFF2-40B4-BE49-F238E27FC236}">
                <a16:creationId xmlns:a16="http://schemas.microsoft.com/office/drawing/2014/main" id="{B804401D-8AC7-4E93-AAFF-9984A375BF3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94538" y="3765549"/>
            <a:ext cx="1398154" cy="187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Grafik 1">
            <a:extLst>
              <a:ext uri="{FF2B5EF4-FFF2-40B4-BE49-F238E27FC236}">
                <a16:creationId xmlns:a16="http://schemas.microsoft.com/office/drawing/2014/main" id="{85FE5CB6-ACF3-4F23-9889-30FCC09565D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6996" y="1431177"/>
            <a:ext cx="1347787" cy="1823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8596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sz="quarter" idx="14"/>
          </p:nvPr>
        </p:nvSpPr>
        <p:spPr/>
        <p:txBody>
          <a:bodyPr/>
          <a:lstStyle/>
          <a:p>
            <a:r>
              <a:rPr lang="de-DE" dirty="0"/>
              <a:t>Folgen für den Unterricht</a:t>
            </a:r>
          </a:p>
        </p:txBody>
      </p:sp>
      <p:sp>
        <p:nvSpPr>
          <p:cNvPr id="10" name="Textfeld 9"/>
          <p:cNvSpPr txBox="1"/>
          <p:nvPr/>
        </p:nvSpPr>
        <p:spPr>
          <a:xfrm>
            <a:off x="584073" y="726366"/>
            <a:ext cx="3188874" cy="1015663"/>
          </a:xfrm>
          <a:prstGeom prst="rect">
            <a:avLst/>
          </a:prstGeom>
          <a:noFill/>
        </p:spPr>
        <p:txBody>
          <a:bodyPr wrap="square" rtlCol="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a:noFill/>
                </a:ln>
                <a:solidFill>
                  <a:prstClr val="black"/>
                </a:solidFill>
                <a:effectLst/>
                <a:uLnTx/>
                <a:uFillTx/>
              </a:rPr>
              <a:t>Und ein komplettes Übungsbuch (224 Seiten) hier:</a:t>
            </a:r>
          </a:p>
        </p:txBody>
      </p:sp>
      <p:sp>
        <p:nvSpPr>
          <p:cNvPr id="12" name="Inhaltsplatzhalter 2"/>
          <p:cNvSpPr txBox="1">
            <a:spLocks/>
          </p:cNvSpPr>
          <p:nvPr/>
        </p:nvSpPr>
        <p:spPr>
          <a:xfrm>
            <a:off x="4656523" y="1034143"/>
            <a:ext cx="3856105"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747" y="1942054"/>
            <a:ext cx="3124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949487"/>
            <a:ext cx="4943474" cy="2423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feld 1"/>
          <p:cNvSpPr txBox="1"/>
          <p:nvPr/>
        </p:nvSpPr>
        <p:spPr>
          <a:xfrm>
            <a:off x="3886200" y="880254"/>
            <a:ext cx="4830221" cy="707886"/>
          </a:xfrm>
          <a:prstGeom prst="rect">
            <a:avLst/>
          </a:prstGeom>
          <a:noFill/>
        </p:spPr>
        <p:txBody>
          <a:bodyPr wrap="square" rtlCol="0">
            <a:spAutoFit/>
          </a:bodyPr>
          <a:lstStyle/>
          <a:p>
            <a:r>
              <a:rPr lang="de-DE" sz="2000" dirty="0">
                <a:solidFill>
                  <a:schemeClr val="tx1"/>
                </a:solidFill>
              </a:rPr>
              <a:t>Hinführung und Übungen zu allen vier Fertigkeiten, außerdem:</a:t>
            </a:r>
          </a:p>
        </p:txBody>
      </p:sp>
    </p:spTree>
    <p:extLst>
      <p:ext uri="{BB962C8B-B14F-4D97-AF65-F5344CB8AC3E}">
        <p14:creationId xmlns:p14="http://schemas.microsoft.com/office/powerpoint/2010/main" val="2899711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sz="quarter" idx="14"/>
          </p:nvPr>
        </p:nvSpPr>
        <p:spPr/>
        <p:txBody>
          <a:bodyPr/>
          <a:lstStyle/>
          <a:p>
            <a:r>
              <a:rPr lang="de-DE" dirty="0"/>
              <a:t>Folgen für den Unterricht</a:t>
            </a:r>
          </a:p>
        </p:txBody>
      </p:sp>
      <p:sp>
        <p:nvSpPr>
          <p:cNvPr id="10" name="Textfeld 9"/>
          <p:cNvSpPr txBox="1"/>
          <p:nvPr/>
        </p:nvSpPr>
        <p:spPr>
          <a:xfrm>
            <a:off x="584073" y="1034143"/>
            <a:ext cx="3188874" cy="707886"/>
          </a:xfrm>
          <a:prstGeom prst="rect">
            <a:avLst/>
          </a:prstGeom>
          <a:noFill/>
        </p:spPr>
        <p:txBody>
          <a:bodyPr wrap="square" rtlCol="0" anchor="b" anchorCtr="0">
            <a:spAutoFit/>
          </a:bodyPr>
          <a:lstStyle/>
          <a:p>
            <a:pPr lvl="0">
              <a:defRPr/>
            </a:pPr>
            <a:r>
              <a:rPr lang="de-DE" sz="2000" dirty="0"/>
              <a:t>kompakte und übersichtliche Prüfungsvorbereitung</a:t>
            </a:r>
            <a:r>
              <a:rPr kumimoji="0" lang="de-DE" sz="2000" b="0" i="0" u="none" strike="noStrike" kern="0" cap="none" spc="0" normalizeH="0" baseline="0" noProof="0" dirty="0">
                <a:ln>
                  <a:noFill/>
                </a:ln>
                <a:solidFill>
                  <a:prstClr val="black"/>
                </a:solidFill>
                <a:effectLst/>
                <a:uLnTx/>
                <a:uFillTx/>
              </a:rPr>
              <a:t>:</a:t>
            </a:r>
          </a:p>
        </p:txBody>
      </p:sp>
      <p:sp>
        <p:nvSpPr>
          <p:cNvPr id="12" name="Inhaltsplatzhalter 2"/>
          <p:cNvSpPr txBox="1">
            <a:spLocks/>
          </p:cNvSpPr>
          <p:nvPr/>
        </p:nvSpPr>
        <p:spPr>
          <a:xfrm>
            <a:off x="4656523" y="1034143"/>
            <a:ext cx="3856105"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extfeld 1"/>
          <p:cNvSpPr txBox="1"/>
          <p:nvPr/>
        </p:nvSpPr>
        <p:spPr>
          <a:xfrm>
            <a:off x="4006257" y="2095500"/>
            <a:ext cx="4830221" cy="1631216"/>
          </a:xfrm>
          <a:prstGeom prst="rect">
            <a:avLst/>
          </a:prstGeom>
          <a:noFill/>
        </p:spPr>
        <p:txBody>
          <a:bodyPr wrap="square" rtlCol="0">
            <a:spAutoFit/>
          </a:bodyPr>
          <a:lstStyle/>
          <a:p>
            <a:r>
              <a:rPr lang="de-DE" sz="2000" dirty="0">
                <a:solidFill>
                  <a:schemeClr val="tx1"/>
                </a:solidFill>
              </a:rPr>
              <a:t>- für Lernende, die das B1-Niveau erreicht haben und sich nur noch auf das Prüfungsformat vorbereiten müssen.</a:t>
            </a:r>
          </a:p>
          <a:p>
            <a:endParaRPr lang="de-DE" sz="2000" dirty="0">
              <a:solidFill>
                <a:schemeClr val="tx1"/>
              </a:solidFill>
            </a:endParaRPr>
          </a:p>
          <a:p>
            <a:r>
              <a:rPr lang="de-DE" sz="2000" dirty="0"/>
              <a:t>- e</a:t>
            </a:r>
            <a:r>
              <a:rPr lang="de-DE" sz="2000" dirty="0">
                <a:solidFill>
                  <a:schemeClr val="tx1"/>
                </a:solidFill>
              </a:rPr>
              <a:t>nthält zwei Übungstestsätze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2095499"/>
            <a:ext cx="2914650" cy="43086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27897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platzhalter 8"/>
          <p:cNvSpPr>
            <a:spLocks noGrp="1"/>
          </p:cNvSpPr>
          <p:nvPr>
            <p:ph type="body" sz="quarter" idx="14"/>
          </p:nvPr>
        </p:nvSpPr>
        <p:spPr/>
        <p:txBody>
          <a:bodyPr/>
          <a:lstStyle/>
          <a:p>
            <a:r>
              <a:rPr lang="de-DE" dirty="0"/>
              <a:t>Folgen für den Unterricht</a:t>
            </a:r>
          </a:p>
        </p:txBody>
      </p:sp>
      <p:sp>
        <p:nvSpPr>
          <p:cNvPr id="10" name="Textfeld 9"/>
          <p:cNvSpPr txBox="1"/>
          <p:nvPr/>
        </p:nvSpPr>
        <p:spPr>
          <a:xfrm>
            <a:off x="584073" y="1034143"/>
            <a:ext cx="3188874" cy="707886"/>
          </a:xfrm>
          <a:prstGeom prst="rect">
            <a:avLst/>
          </a:prstGeom>
          <a:noFill/>
        </p:spPr>
        <p:txBody>
          <a:bodyPr wrap="square" rtlCol="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a:noFill/>
                </a:ln>
                <a:solidFill>
                  <a:prstClr val="black"/>
                </a:solidFill>
                <a:effectLst/>
                <a:uLnTx/>
                <a:uFillTx/>
              </a:rPr>
              <a:t>Einen kommentierten Übungstest finden Sie hier:</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073" y="2117725"/>
            <a:ext cx="2549652" cy="3599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Inhaltsplatzhalter 2"/>
          <p:cNvSpPr txBox="1">
            <a:spLocks/>
          </p:cNvSpPr>
          <p:nvPr/>
        </p:nvSpPr>
        <p:spPr>
          <a:xfrm>
            <a:off x="4656523" y="1034143"/>
            <a:ext cx="3856105"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Einen Überblick und Rezensionen zu weiteren Lehrwerken finden Sie hier:</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hlinkClick r:id="rId3"/>
              </a:rPr>
              <a:t>http://www.deutsch-am-arbeitsplatz.de/unterricht.html</a:t>
            </a:r>
            <a:r>
              <a:rPr kumimoji="0" lang="de-DE" sz="2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hlinkClick r:id="rId4"/>
              </a:rPr>
              <a:t>http://www.daf.de/contents/InfoDaF_2010_Heft_2-3.htm</a:t>
            </a: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Diese Übersichten sind nicht vollständig. Bitte sprechen Sie auch die Verlage für </a:t>
            </a:r>
            <a:r>
              <a:rPr kumimoji="0" lang="de-DE" sz="2000" b="0" i="0" u="none" strike="noStrike" kern="1200" cap="none" spc="0" normalizeH="0" baseline="0" noProof="0" dirty="0" err="1">
                <a:ln>
                  <a:noFill/>
                </a:ln>
                <a:solidFill>
                  <a:prstClr val="black"/>
                </a:solidFill>
                <a:effectLst/>
                <a:uLnTx/>
                <a:uFillTx/>
                <a:latin typeface="Calibri"/>
                <a:ea typeface="+mn-ea"/>
                <a:cs typeface="+mn-cs"/>
              </a:rPr>
              <a:t>DaF</a:t>
            </a:r>
            <a:r>
              <a:rPr kumimoji="0" lang="de-DE" sz="2000" b="0" i="0" u="none" strike="noStrike" kern="1200" cap="none" spc="0" normalizeH="0" baseline="0" noProof="0" dirty="0">
                <a:ln>
                  <a:noFill/>
                </a:ln>
                <a:solidFill>
                  <a:prstClr val="black"/>
                </a:solidFill>
                <a:effectLst/>
                <a:uLnTx/>
                <a:uFillTx/>
                <a:latin typeface="Calibri"/>
                <a:ea typeface="+mn-ea"/>
                <a:cs typeface="+mn-cs"/>
              </a:rPr>
              <a:t>/</a:t>
            </a:r>
            <a:r>
              <a:rPr kumimoji="0" lang="de-DE" sz="2000" b="0" i="0" u="none" strike="noStrike" kern="1200" cap="none" spc="0" normalizeH="0" baseline="0" noProof="0" dirty="0" err="1">
                <a:ln>
                  <a:noFill/>
                </a:ln>
                <a:solidFill>
                  <a:prstClr val="black"/>
                </a:solidFill>
                <a:effectLst/>
                <a:uLnTx/>
                <a:uFillTx/>
                <a:latin typeface="Calibri"/>
                <a:ea typeface="+mn-ea"/>
                <a:cs typeface="+mn-cs"/>
              </a:rPr>
              <a:t>DaZ</a:t>
            </a:r>
            <a:r>
              <a:rPr kumimoji="0" lang="de-DE" sz="2000" b="0" i="0" u="none" strike="noStrike" kern="1200" cap="none" spc="0" normalizeH="0" baseline="0" noProof="0" dirty="0">
                <a:ln>
                  <a:noFill/>
                </a:ln>
                <a:solidFill>
                  <a:prstClr val="black"/>
                </a:solidFill>
                <a:effectLst/>
                <a:uLnTx/>
                <a:uFillTx/>
                <a:latin typeface="Calibri"/>
                <a:ea typeface="+mn-ea"/>
                <a:cs typeface="+mn-cs"/>
              </a:rPr>
              <a:t> oder den Buchhandel an.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1799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Folgen für den Unterricht</a:t>
            </a:r>
          </a:p>
        </p:txBody>
      </p:sp>
      <p:sp>
        <p:nvSpPr>
          <p:cNvPr id="3" name="Inhaltsplatzhalter 2"/>
          <p:cNvSpPr txBox="1">
            <a:spLocks/>
          </p:cNvSpPr>
          <p:nvPr/>
        </p:nvSpPr>
        <p:spPr>
          <a:xfrm>
            <a:off x="405444" y="1034143"/>
            <a:ext cx="8229600"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Bei der Auswahl der verwendeten Lehrwerke ist der Verwendungszusammenhang zu bedenken: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044" y="1752041"/>
            <a:ext cx="8280400" cy="3718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9092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Unterrichtsplanung</a:t>
            </a:r>
          </a:p>
        </p:txBody>
      </p:sp>
      <p:sp>
        <p:nvSpPr>
          <p:cNvPr id="3" name="Inhaltsplatzhalter 2"/>
          <p:cNvSpPr txBox="1">
            <a:spLocks/>
          </p:cNvSpPr>
          <p:nvPr/>
        </p:nvSpPr>
        <p:spPr>
          <a:xfrm>
            <a:off x="4520244" y="1192810"/>
            <a:ext cx="4441370"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Nutzen Sie für die Unterrichtsplanung und die Konzeption eines schulinternen Arbeitsplans auch den Anhang „</a:t>
            </a:r>
            <a:r>
              <a:rPr kumimoji="0" lang="de-DE" sz="2000" b="0" i="0" u="none" strike="noStrike" kern="1200" cap="none" spc="0" normalizeH="0" baseline="0" noProof="0" dirty="0">
                <a:ln>
                  <a:noFill/>
                </a:ln>
                <a:solidFill>
                  <a:prstClr val="black"/>
                </a:solidFill>
                <a:effectLst/>
                <a:uLnTx/>
                <a:uFillTx/>
                <a:latin typeface="Calibri"/>
                <a:ea typeface="+mn-ea"/>
                <a:cs typeface="+mn-cs"/>
                <a:hlinkClick r:id="rId3"/>
              </a:rPr>
              <a:t>Berufsorientiertes Deutsch</a:t>
            </a:r>
            <a:r>
              <a:rPr kumimoji="0" lang="de-DE" sz="2000" b="0" i="0" u="none" strike="noStrike" kern="1200" cap="none" spc="0" normalizeH="0" baseline="0" noProof="0" dirty="0">
                <a:ln>
                  <a:noFill/>
                </a:ln>
                <a:solidFill>
                  <a:prstClr val="black"/>
                </a:solidFill>
                <a:effectLst/>
                <a:uLnTx/>
                <a:uFillTx/>
                <a:latin typeface="Calibri"/>
                <a:ea typeface="+mn-ea"/>
                <a:cs typeface="+mn-cs"/>
              </a:rPr>
              <a:t>“ zum „Rahmenplan DaF für das Auslandsschulwesen“.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92810"/>
            <a:ext cx="3219450"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0570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Unterrichtsplanung</a:t>
            </a:r>
          </a:p>
        </p:txBody>
      </p:sp>
      <p:sp>
        <p:nvSpPr>
          <p:cNvPr id="3" name="Inhaltsplatzhalter 2"/>
          <p:cNvSpPr txBox="1">
            <a:spLocks/>
          </p:cNvSpPr>
          <p:nvPr/>
        </p:nvSpPr>
        <p:spPr>
          <a:xfrm>
            <a:off x="4821747" y="800740"/>
            <a:ext cx="4132612" cy="4788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Aus den Kann-Beschreibungen dieses Rahmenplananhangs können Sie z. B. ein Lernziel formulieren. Das folgende Beispiel finden Sie in der Spalte „zweiter Bildungsabschnitt“, was der </a:t>
            </a:r>
            <a:r>
              <a:rPr kumimoji="0" lang="de-DE" sz="2000" b="0" i="0" u="none" strike="noStrike" kern="1200" cap="none" spc="0" normalizeH="0" baseline="0" noProof="0" dirty="0" err="1">
                <a:ln>
                  <a:noFill/>
                </a:ln>
                <a:solidFill>
                  <a:prstClr val="black"/>
                </a:solidFill>
                <a:effectLst/>
                <a:uLnTx/>
                <a:uFillTx/>
                <a:latin typeface="Calibri"/>
                <a:ea typeface="+mn-ea"/>
                <a:cs typeface="+mn-cs"/>
              </a:rPr>
              <a:t>GeR</a:t>
            </a:r>
            <a:r>
              <a:rPr kumimoji="0" lang="de-DE" sz="2000" b="0" i="0" u="none" strike="noStrike" kern="1200" cap="none" spc="0" normalizeH="0" baseline="0" noProof="0" dirty="0">
                <a:ln>
                  <a:noFill/>
                </a:ln>
                <a:solidFill>
                  <a:prstClr val="black"/>
                </a:solidFill>
                <a:effectLst/>
                <a:uLnTx/>
                <a:uFillTx/>
                <a:latin typeface="Calibri"/>
                <a:ea typeface="+mn-ea"/>
                <a:cs typeface="+mn-cs"/>
              </a:rPr>
              <a:t>-Stufe A2 entspricht. Die Fertigkeit ist „An Gesprächen teilnehmen“.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Wenn Sie z. B. an einer Schule für angehende Gastronomen unterrichten, könnte das Lernziel für eine Unterrichtseinheit lauten: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srgbClr val="D9174C"/>
                </a:solidFill>
                <a:effectLst/>
                <a:uLnTx/>
                <a:uFillTx/>
                <a:latin typeface="Calibri"/>
                <a:ea typeface="+mn-ea"/>
                <a:cs typeface="+mn-cs"/>
              </a:rPr>
              <a:t>„Anweisungen oder Bitten an Kollegen und Gäste richten“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3" y="1118393"/>
            <a:ext cx="1785937" cy="230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969" y="1207170"/>
            <a:ext cx="1757363" cy="2283789"/>
          </a:xfrm>
          <a:prstGeom prst="rect">
            <a:avLst/>
          </a:prstGeom>
          <a:noFill/>
          <a:ln w="9525">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sp>
        <p:nvSpPr>
          <p:cNvPr id="6" name="Rechteckiger Pfeil 5"/>
          <p:cNvSpPr/>
          <p:nvPr/>
        </p:nvSpPr>
        <p:spPr bwMode="auto">
          <a:xfrm rot="5400000">
            <a:off x="2541088" y="3162272"/>
            <a:ext cx="771896" cy="657376"/>
          </a:xfrm>
          <a:prstGeom prst="bentArrow">
            <a:avLst/>
          </a:prstGeom>
          <a:solidFill>
            <a:srgbClr val="4F81BD"/>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Arial" charset="0"/>
            </a:endParaRP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969" y="4022766"/>
            <a:ext cx="4042275" cy="1523010"/>
          </a:xfrm>
          <a:prstGeom prst="rect">
            <a:avLst/>
          </a:prstGeom>
          <a:noFill/>
          <a:ln w="9525">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27520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Unterrichtsplanung</a:t>
            </a:r>
          </a:p>
        </p:txBody>
      </p:sp>
      <p:sp>
        <p:nvSpPr>
          <p:cNvPr id="3" name="Inhaltsplatzhalter 2"/>
          <p:cNvSpPr txBox="1">
            <a:spLocks/>
          </p:cNvSpPr>
          <p:nvPr/>
        </p:nvSpPr>
        <p:spPr>
          <a:xfrm>
            <a:off x="405444" y="1005114"/>
            <a:ext cx="8229600"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Umsetzung dieses Beispiels im Unterricht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Sie verwenden vielleicht ein Lehrwerk, das den Imperativ bereits auf A1 behandelt hat. Dann können Sie im Unterricht erst einmal das Vorwissen aktivieren und die Gelegenheit nutzen, die Bildung des Imperativs zu wiederholen.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Vielleicht verwenden Sie ein Lehrwerk, das auf A2 das Thema aufgreift, nun aber verstärkten Wert auf höfliche Formulierungen legt, wozu passende Partikel eingeführt werden und Sensibilität für Intonationsvarianten entwickelt wird. Dann können Sie natürlich mit diesem Lehrwerk das Lernziel des Rahmenplans erreichen.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Für angehende Gastronomen wird das Lehrwerk vermutlich kaum Verwendungssituationen bieten. Hier können Sie ergänzen, z.B. durch Rollenspiele. Sicher finden Sie unterstützendes Material in berufsspezifischen Ergänzungslehrbüchern.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de-DE"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3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9912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Unterrichtsplanung</a:t>
            </a:r>
          </a:p>
        </p:txBody>
      </p:sp>
      <p:sp>
        <p:nvSpPr>
          <p:cNvPr id="3" name="Textfeld 2"/>
          <p:cNvSpPr txBox="1"/>
          <p:nvPr/>
        </p:nvSpPr>
        <p:spPr>
          <a:xfrm>
            <a:off x="425234" y="1017116"/>
            <a:ext cx="8514606"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Dokumentieren Sie (wenigstens gelegentlich) Ihre detaillierte Unterrichtsplanung.</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Denken Sie immer daran, dass das Lernziel im Vordergrund steht, dann die Aktivierung der TN usw. Hier finden Sie den Anfang eines Unterrichtsentwurfs.</a:t>
            </a: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 y="1908078"/>
            <a:ext cx="7356475" cy="1592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775" y="3376613"/>
            <a:ext cx="7375525" cy="2577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3066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Unterrichtsplanung</a:t>
            </a:r>
          </a:p>
        </p:txBody>
      </p:sp>
      <p:sp>
        <p:nvSpPr>
          <p:cNvPr id="3" name="Rechteck 2"/>
          <p:cNvSpPr/>
          <p:nvPr/>
        </p:nvSpPr>
        <p:spPr>
          <a:xfrm>
            <a:off x="285008" y="1096311"/>
            <a:ext cx="8858992" cy="5355312"/>
          </a:xfrm>
          <a:prstGeom prst="rect">
            <a:avLst/>
          </a:prstGeom>
          <a:noFill/>
        </p:spPr>
        <p:txBody>
          <a:bodyPr wrap="square" lIns="91440" tIns="45720" rIns="91440" bIns="4572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4400" b="1" i="0" u="none" strike="noStrike" kern="0" cap="none" spc="0" normalizeH="0" baseline="0" noProof="0" dirty="0">
                <a:ln w="1905"/>
                <a:solidFill>
                  <a:srgbClr val="D9174C"/>
                </a:solidFill>
                <a:effectLst>
                  <a:innerShdw blurRad="69850" dist="43180" dir="5400000">
                    <a:srgbClr val="000000">
                      <a:alpha val="65000"/>
                    </a:srgbClr>
                  </a:innerShdw>
                </a:effectLst>
                <a:uLnTx/>
                <a:uFillTx/>
              </a:rPr>
              <a:t>Klicken Sie nicht gleich weiter!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4400" b="1" i="0" u="none" strike="noStrike" kern="0" cap="none" spc="0" normalizeH="0" baseline="0" noProof="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w="1905"/>
                <a:solidFill>
                  <a:prstClr val="black"/>
                </a:solidFill>
                <a:effectLst>
                  <a:innerShdw blurRad="69850" dist="43180" dir="5400000">
                    <a:srgbClr val="000000">
                      <a:alpha val="65000"/>
                    </a:srgbClr>
                  </a:innerShdw>
                </a:effectLst>
                <a:uLnTx/>
                <a:uFillTx/>
              </a:rPr>
              <a:t>Wenn Sie es nicht sowieso schon tun:</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w="1905"/>
                <a:solidFill>
                  <a:prstClr val="black"/>
                </a:solidFill>
                <a:effectLst>
                  <a:innerShdw blurRad="69850" dist="43180" dir="5400000">
                    <a:srgbClr val="000000">
                      <a:alpha val="65000"/>
                    </a:srgbClr>
                  </a:innerShdw>
                </a:effectLst>
                <a:uLnTx/>
                <a:uFillTx/>
              </a:rPr>
              <a:t>Nehmen Sie sich fest vor, z. B. für Ihren Unterricht am kommenden</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w="1905"/>
                <a:solidFill>
                  <a:prstClr val="black"/>
                </a:solidFill>
                <a:effectLst>
                  <a:innerShdw blurRad="69850" dist="43180" dir="5400000">
                    <a:srgbClr val="000000">
                      <a:alpha val="65000"/>
                    </a:srgbClr>
                  </a:innerShdw>
                </a:effectLst>
                <a:uLnTx/>
                <a:uFillTx/>
              </a:rPr>
              <a:t>Montag einen detaillierten Unterrichtsentwurf nach dem Muster der</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w="1905"/>
                <a:solidFill>
                  <a:prstClr val="black"/>
                </a:solidFill>
                <a:effectLst>
                  <a:innerShdw blurRad="69850" dist="43180" dir="5400000">
                    <a:srgbClr val="000000">
                      <a:alpha val="65000"/>
                    </a:srgbClr>
                  </a:innerShdw>
                </a:effectLst>
                <a:uLnTx/>
                <a:uFillTx/>
              </a:rPr>
              <a:t>soeben gezeigten Tabelle anzufertigen.</a:t>
            </a:r>
          </a:p>
          <a:p>
            <a:pPr marL="0" marR="0" lvl="0" indent="0" defTabSz="914400" eaLnBrk="1" fontAlgn="auto" latinLnBrk="0" hangingPunct="1">
              <a:lnSpc>
                <a:spcPct val="100000"/>
              </a:lnSpc>
              <a:spcBef>
                <a:spcPts val="0"/>
              </a:spcBef>
              <a:spcAft>
                <a:spcPts val="0"/>
              </a:spcAft>
              <a:buClrTx/>
              <a:buSzTx/>
              <a:buFontTx/>
              <a:buNone/>
              <a:tabLst/>
              <a:defRPr/>
            </a:pPr>
            <a:endParaRPr kumimoji="0" lang="de-DE" sz="2000" b="0" i="0" u="none" strike="noStrike" kern="0" cap="none" spc="0" normalizeH="0" baseline="0" noProof="0" dirty="0">
              <a:ln w="1905"/>
              <a:solidFill>
                <a:prstClr val="black"/>
              </a:solidFill>
              <a:effectLst>
                <a:innerShdw blurRad="69850" dist="43180" dir="5400000">
                  <a:srgbClr val="000000">
                    <a:alpha val="65000"/>
                  </a:srgbClr>
                </a:innerShdw>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w="1905"/>
                <a:solidFill>
                  <a:prstClr val="black"/>
                </a:solidFill>
                <a:effectLst>
                  <a:innerShdw blurRad="69850" dist="43180" dir="5400000">
                    <a:srgbClr val="000000">
                      <a:alpha val="65000"/>
                    </a:srgbClr>
                  </a:innerShdw>
                </a:effectLst>
                <a:uLnTx/>
                <a:uFillTx/>
              </a:rPr>
              <a:t>Schreiben Sie Ihren Entschluss auf einen Zettel auf, sozusagen als</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w="1905"/>
                <a:solidFill>
                  <a:prstClr val="black"/>
                </a:solidFill>
                <a:effectLst>
                  <a:innerShdw blurRad="69850" dist="43180" dir="5400000">
                    <a:srgbClr val="000000">
                      <a:alpha val="65000"/>
                    </a:srgbClr>
                  </a:innerShdw>
                </a:effectLst>
                <a:uLnTx/>
                <a:uFillTx/>
              </a:rPr>
              <a:t>Vertrag mit sich selbst.</a:t>
            </a:r>
          </a:p>
          <a:p>
            <a:pPr marL="0" marR="0" lvl="0" indent="0" defTabSz="914400" eaLnBrk="1" fontAlgn="auto" latinLnBrk="0" hangingPunct="1">
              <a:lnSpc>
                <a:spcPct val="100000"/>
              </a:lnSpc>
              <a:spcBef>
                <a:spcPts val="0"/>
              </a:spcBef>
              <a:spcAft>
                <a:spcPts val="0"/>
              </a:spcAft>
              <a:buClrTx/>
              <a:buSzTx/>
              <a:buFontTx/>
              <a:buNone/>
              <a:tabLst/>
              <a:defRPr/>
            </a:pPr>
            <a:endParaRPr kumimoji="0" lang="de-DE" sz="2000" b="0" i="0" u="none" strike="noStrike" kern="0" cap="none" spc="0" normalizeH="0" baseline="0" noProof="0" dirty="0">
              <a:ln w="1905"/>
              <a:solidFill>
                <a:prstClr val="black"/>
              </a:solidFill>
              <a:effectLst>
                <a:innerShdw blurRad="69850" dist="43180" dir="5400000">
                  <a:srgbClr val="000000">
                    <a:alpha val="65000"/>
                  </a:srgbClr>
                </a:innerShdw>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w="1905"/>
                <a:solidFill>
                  <a:prstClr val="black"/>
                </a:solidFill>
                <a:effectLst>
                  <a:innerShdw blurRad="69850" dist="43180" dir="5400000">
                    <a:srgbClr val="000000">
                      <a:alpha val="65000"/>
                    </a:srgbClr>
                  </a:innerShdw>
                </a:effectLst>
                <a:uLnTx/>
                <a:uFillTx/>
              </a:rPr>
              <a:t>Schon geschrieben? Herzlichen Glückwunsch!</a:t>
            </a:r>
          </a:p>
          <a:p>
            <a:pPr marL="0" marR="0" lvl="0" indent="0" defTabSz="914400" eaLnBrk="1" fontAlgn="auto" latinLnBrk="0" hangingPunct="1">
              <a:lnSpc>
                <a:spcPct val="100000"/>
              </a:lnSpc>
              <a:spcBef>
                <a:spcPts val="0"/>
              </a:spcBef>
              <a:spcAft>
                <a:spcPts val="0"/>
              </a:spcAft>
              <a:buClrTx/>
              <a:buSzTx/>
              <a:buFontTx/>
              <a:buNone/>
              <a:tabLst/>
              <a:defRPr/>
            </a:pPr>
            <a:endParaRPr kumimoji="0" lang="de-DE" sz="2000" b="0" i="0" u="none" strike="noStrike" kern="0" cap="none" spc="0" normalizeH="0" baseline="0" noProof="0" dirty="0">
              <a:ln w="1905"/>
              <a:solidFill>
                <a:prstClr val="black"/>
              </a:solidFill>
              <a:effectLst>
                <a:innerShdw blurRad="69850" dist="43180" dir="5400000">
                  <a:srgbClr val="000000">
                    <a:alpha val="65000"/>
                  </a:srgbClr>
                </a:innerShdw>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5400" b="1" i="0" u="none" strike="noStrike" kern="0" cap="none" spc="0" normalizeH="0" baseline="0" noProof="0" dirty="0">
              <a:ln w="1905"/>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uLnTx/>
              <a:uFillTx/>
            </a:endParaRPr>
          </a:p>
        </p:txBody>
      </p:sp>
    </p:spTree>
    <p:extLst>
      <p:ext uri="{BB962C8B-B14F-4D97-AF65-F5344CB8AC3E}">
        <p14:creationId xmlns:p14="http://schemas.microsoft.com/office/powerpoint/2010/main" val="2816063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Material für den Unterricht</a:t>
            </a:r>
          </a:p>
        </p:txBody>
      </p:sp>
      <p:sp>
        <p:nvSpPr>
          <p:cNvPr id="3" name="Inhaltsplatzhalter 2"/>
          <p:cNvSpPr txBox="1">
            <a:spLocks/>
          </p:cNvSpPr>
          <p:nvPr/>
        </p:nvSpPr>
        <p:spPr>
          <a:xfrm>
            <a:off x="405444" y="1019628"/>
            <a:ext cx="8229600"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Nun zum Material für den Unterricht. Für die Schriftliche und Mündliche Kommunikation finden Sie auf unserer Webseite Handreichungen.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 y="1847850"/>
            <a:ext cx="3648075" cy="47787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1129" y="1847850"/>
            <a:ext cx="3520072" cy="47787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66088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Material für den Unterricht</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442" y="876301"/>
            <a:ext cx="8297863" cy="4822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feil nach rechts 4"/>
          <p:cNvSpPr/>
          <p:nvPr/>
        </p:nvSpPr>
        <p:spPr bwMode="auto">
          <a:xfrm>
            <a:off x="3022242" y="3592069"/>
            <a:ext cx="866898" cy="263535"/>
          </a:xfrm>
          <a:prstGeom prst="rightArrow">
            <a:avLst/>
          </a:prstGeom>
          <a:solidFill>
            <a:srgbClr val="4F81BD"/>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Arial"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8547" y="2735027"/>
            <a:ext cx="4211597" cy="2964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1747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Material für den Unterricht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608" y="2695622"/>
            <a:ext cx="4250442" cy="294441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1465" y="2695622"/>
            <a:ext cx="2712373" cy="20383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5251" y="3849290"/>
            <a:ext cx="2712373" cy="20383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feld 3"/>
          <p:cNvSpPr txBox="1"/>
          <p:nvPr/>
        </p:nvSpPr>
        <p:spPr>
          <a:xfrm>
            <a:off x="609600" y="1152525"/>
            <a:ext cx="8398133" cy="1015663"/>
          </a:xfrm>
          <a:prstGeom prst="rect">
            <a:avLst/>
          </a:prstGeom>
          <a:noFill/>
        </p:spPr>
        <p:txBody>
          <a:bodyPr wrap="none" rtlCol="0">
            <a:spAutoFit/>
          </a:bodyPr>
          <a:lstStyle/>
          <a:p>
            <a:r>
              <a:rPr lang="de-DE" sz="2000" dirty="0"/>
              <a:t>Wie eine Präsentation für die Mündliche Prüfung im DSD I PRO erstellt werden</a:t>
            </a:r>
          </a:p>
          <a:p>
            <a:r>
              <a:rPr lang="de-DE" sz="2000" dirty="0">
                <a:solidFill>
                  <a:schemeClr val="tx1"/>
                </a:solidFill>
              </a:rPr>
              <a:t>soll, zeigt eine PowerPoint-Präsentation, die Lehrkräfte im Unterricht einsetzen</a:t>
            </a:r>
          </a:p>
          <a:p>
            <a:r>
              <a:rPr lang="de-DE" sz="2000" dirty="0"/>
              <a:t>können.</a:t>
            </a:r>
            <a:endParaRPr lang="de-DE" sz="2000" dirty="0">
              <a:solidFill>
                <a:schemeClr val="tx1"/>
              </a:solidFill>
            </a:endParaRPr>
          </a:p>
        </p:txBody>
      </p:sp>
    </p:spTree>
    <p:extLst>
      <p:ext uri="{BB962C8B-B14F-4D97-AF65-F5344CB8AC3E}">
        <p14:creationId xmlns:p14="http://schemas.microsoft.com/office/powerpoint/2010/main" val="2761871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Material für den Unterricht</a:t>
            </a:r>
          </a:p>
        </p:txBody>
      </p:sp>
      <p:sp>
        <p:nvSpPr>
          <p:cNvPr id="3" name="Inhaltsplatzhalter 2"/>
          <p:cNvSpPr txBox="1">
            <a:spLocks/>
          </p:cNvSpPr>
          <p:nvPr/>
        </p:nvSpPr>
        <p:spPr>
          <a:xfrm>
            <a:off x="294245" y="1067830"/>
            <a:ext cx="5094514"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Einige Zeit vor der Prüfung können Sie Ihre Schülerinnen und Schüler mit der Prüfung   DSD I PRO vertraut machen, indem Sie sie den Modellsatz 1 wie einen </a:t>
            </a:r>
            <a:r>
              <a:rPr kumimoji="0" lang="de-DE" sz="2000" b="0" i="0" u="none" strike="noStrike" kern="1200" cap="none" spc="0" normalizeH="0" baseline="0" noProof="0" dirty="0" err="1">
                <a:ln>
                  <a:noFill/>
                </a:ln>
                <a:solidFill>
                  <a:prstClr val="black"/>
                </a:solidFill>
                <a:effectLst/>
                <a:uLnTx/>
                <a:uFillTx/>
                <a:latin typeface="Calibri"/>
                <a:ea typeface="+mn-ea"/>
                <a:cs typeface="+mn-cs"/>
              </a:rPr>
              <a:t>Echttest</a:t>
            </a:r>
            <a:r>
              <a:rPr kumimoji="0" lang="de-DE" sz="2000" b="0" i="0" u="none" strike="noStrike" kern="1200" cap="none" spc="0" normalizeH="0" baseline="0" noProof="0" dirty="0">
                <a:ln>
                  <a:noFill/>
                </a:ln>
                <a:solidFill>
                  <a:prstClr val="black"/>
                </a:solidFill>
                <a:effectLst/>
                <a:uLnTx/>
                <a:uFillTx/>
                <a:latin typeface="Calibri"/>
                <a:ea typeface="+mn-ea"/>
                <a:cs typeface="+mn-cs"/>
              </a:rPr>
              <a:t> bearbeiten lassen.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Sie können nach der Auswertung besprechen, was die Schüler schon gut konnten und was ihnen noch Schwierigkeiten gemacht hat. Dann können Lücken gezielt geschlossen werden.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Im Anschluss bearbeiten die Schüler Modellsatz 2 und/oder 3. Es gibt außerdem einen Evaluationstestsatz auf </a:t>
            </a:r>
            <a:r>
              <a:rPr kumimoji="0" lang="de-DE" sz="2000" b="0" i="0" u="none" strike="noStrike" kern="1200" cap="none" spc="0" normalizeH="0" baseline="0" noProof="0" dirty="0" err="1">
                <a:ln>
                  <a:noFill/>
                </a:ln>
                <a:solidFill>
                  <a:prstClr val="black"/>
                </a:solidFill>
                <a:effectLst/>
                <a:uLnTx/>
                <a:uFillTx/>
                <a:latin typeface="Calibri"/>
                <a:ea typeface="+mn-ea"/>
                <a:cs typeface="+mn-cs"/>
              </a:rPr>
              <a:t>zfa-net</a:t>
            </a:r>
            <a:r>
              <a:rPr kumimoji="0" lang="de-DE" sz="2000" b="0" i="0" u="none" strike="noStrike" kern="1200" cap="none" spc="0" normalizeH="0" baseline="0" noProof="0" dirty="0">
                <a:ln>
                  <a:noFill/>
                </a:ln>
                <a:solidFill>
                  <a:prstClr val="black"/>
                </a:solidFill>
                <a:effectLst/>
                <a:uLnTx/>
                <a:uFillTx/>
                <a:latin typeface="Calibri"/>
                <a:ea typeface="+mn-ea"/>
                <a:cs typeface="+mn-cs"/>
              </a:rPr>
              <a:t>, den die Schülerinnen und Schüler nicht vorher ansehen können.</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8759" y="1426124"/>
            <a:ext cx="3476067" cy="4172431"/>
          </a:xfrm>
          <a:prstGeom prst="rect">
            <a:avLst/>
          </a:prstGeom>
          <a:noFill/>
          <a:ln w="9525">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67652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Material für den Unterricht</a:t>
            </a:r>
          </a:p>
        </p:txBody>
      </p:sp>
      <p:sp>
        <p:nvSpPr>
          <p:cNvPr id="3" name="Inhaltsplatzhalter 2"/>
          <p:cNvSpPr txBox="1">
            <a:spLocks/>
          </p:cNvSpPr>
          <p:nvPr/>
        </p:nvSpPr>
        <p:spPr>
          <a:xfrm>
            <a:off x="405444" y="1363648"/>
            <a:ext cx="3853543"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In manchen Fällen kann es sinnvoll sein, authentisches Material aus Betrieben zu beschaffen und zu </a:t>
            </a:r>
            <a:r>
              <a:rPr kumimoji="0" lang="de-DE" sz="2000" b="0" i="0" u="none" strike="noStrike" kern="1200" cap="none" spc="0" normalizeH="0" baseline="0" noProof="0" dirty="0" err="1">
                <a:ln>
                  <a:noFill/>
                </a:ln>
                <a:solidFill>
                  <a:prstClr val="black"/>
                </a:solidFill>
                <a:effectLst/>
                <a:uLnTx/>
                <a:uFillTx/>
                <a:latin typeface="Calibri"/>
                <a:ea typeface="+mn-ea"/>
                <a:cs typeface="+mn-cs"/>
              </a:rPr>
              <a:t>didaktisieren</a:t>
            </a:r>
            <a:r>
              <a:rPr kumimoji="0" lang="de-DE" sz="2000" b="0"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Und natürlich können Sie auch mit Material aus dem Internet oder aus Zeitschriften arbeiten und dies selbst </a:t>
            </a:r>
            <a:r>
              <a:rPr kumimoji="0" lang="de-DE" sz="2000" b="0" i="0" u="none" strike="noStrike" kern="1200" cap="none" spc="0" normalizeH="0" baseline="0" noProof="0" dirty="0" err="1">
                <a:ln>
                  <a:noFill/>
                </a:ln>
                <a:solidFill>
                  <a:prstClr val="black"/>
                </a:solidFill>
                <a:effectLst/>
                <a:uLnTx/>
                <a:uFillTx/>
                <a:latin typeface="Calibri"/>
                <a:ea typeface="+mn-ea"/>
                <a:cs typeface="+mn-cs"/>
              </a:rPr>
              <a:t>didaktisieren</a:t>
            </a:r>
            <a:r>
              <a:rPr kumimoji="0" lang="de-DE" sz="2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0244" y="1600200"/>
            <a:ext cx="4393871" cy="3331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3189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Material für den Unterricht</a:t>
            </a:r>
          </a:p>
        </p:txBody>
      </p:sp>
      <p:sp>
        <p:nvSpPr>
          <p:cNvPr id="3" name="Inhaltsplatzhalter 2"/>
          <p:cNvSpPr txBox="1">
            <a:spLocks/>
          </p:cNvSpPr>
          <p:nvPr/>
        </p:nvSpPr>
        <p:spPr>
          <a:xfrm>
            <a:off x="405444" y="1363648"/>
            <a:ext cx="3853543"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Wenn Sie wissen wollen, welche Handlungsfelder, grammatikalische Erscheinungen, Sprachhandlungen oder Wörter im DSD I PRO vorkommen können, hilft Ihnen die Auflistung der Sprachlichen Inventare weiter.</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Inhaltsplatzhalter 2"/>
          <p:cNvSpPr txBox="1">
            <a:spLocks/>
          </p:cNvSpPr>
          <p:nvPr/>
        </p:nvSpPr>
        <p:spPr>
          <a:xfrm>
            <a:off x="405444" y="1363648"/>
            <a:ext cx="3853543"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Wenn Sie wissen wollen, welche Handlungsfelder, grammatikalische Erscheinungen, Sprachhandlungen oder Wörter im DSD I PRO vorkommen können, hilft Ihnen die Auflistung der Sprachlichen Inventare weiter.</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2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1532" y="1363648"/>
            <a:ext cx="3669435" cy="44783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558874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sp>
        <p:nvSpPr>
          <p:cNvPr id="3" name="Inhaltsplatzhalter 2"/>
          <p:cNvSpPr txBox="1">
            <a:spLocks/>
          </p:cNvSpPr>
          <p:nvPr/>
        </p:nvSpPr>
        <p:spPr>
          <a:xfrm>
            <a:off x="268514" y="800740"/>
            <a:ext cx="8229600"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de-DE"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3200" b="0" i="0" u="none" strike="noStrike" kern="1200" cap="none" spc="0" normalizeH="0" baseline="0" noProof="0" dirty="0">
                <a:ln>
                  <a:noFill/>
                </a:ln>
                <a:solidFill>
                  <a:prstClr val="black"/>
                </a:solidFill>
                <a:effectLst/>
                <a:uLnTx/>
                <a:uFillTx/>
                <a:latin typeface="Calibri"/>
                <a:ea typeface="+mn-ea"/>
                <a:cs typeface="+mn-cs"/>
              </a:rPr>
              <a:t>Hier folgen beispielhaft einige nützliche Webseiten: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de-DE" sz="3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descr="C:\Program Files\Microsoft Office\MEDIA\CAGCAT10\j0300520.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607495" y="2569480"/>
            <a:ext cx="3551637" cy="3054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99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sp>
        <p:nvSpPr>
          <p:cNvPr id="3" name="Inhaltsplatzhalter 2"/>
          <p:cNvSpPr txBox="1">
            <a:spLocks/>
          </p:cNvSpPr>
          <p:nvPr/>
        </p:nvSpPr>
        <p:spPr>
          <a:xfrm>
            <a:off x="447676" y="800740"/>
            <a:ext cx="8050438" cy="453072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de-DE" sz="3200" b="0" i="0" u="none" strike="noStrike" kern="1200" cap="none" spc="0" normalizeH="0" baseline="0" noProof="0" dirty="0">
                <a:ln>
                  <a:noFill/>
                </a:ln>
                <a:solidFill>
                  <a:prstClr val="black"/>
                </a:solidFill>
                <a:effectLst/>
                <a:uLnTx/>
                <a:uFillTx/>
                <a:latin typeface="Calibri"/>
                <a:ea typeface="+mn-ea"/>
                <a:cs typeface="+mn-cs"/>
              </a:rPr>
              <a:t>Prinzipien des DaF/</a:t>
            </a:r>
            <a:r>
              <a:rPr kumimoji="0" lang="de-DE" sz="3200" b="0" i="0" u="none" strike="noStrike" kern="1200" cap="none" spc="0" normalizeH="0" baseline="0" noProof="0" dirty="0" err="1">
                <a:ln>
                  <a:noFill/>
                </a:ln>
                <a:solidFill>
                  <a:prstClr val="black"/>
                </a:solidFill>
                <a:effectLst/>
                <a:uLnTx/>
                <a:uFillTx/>
                <a:latin typeface="Calibri"/>
                <a:ea typeface="+mn-ea"/>
                <a:cs typeface="+mn-cs"/>
              </a:rPr>
              <a:t>DaZ</a:t>
            </a:r>
            <a:r>
              <a:rPr kumimoji="0" lang="de-DE" sz="3200" b="0" i="0" u="none" strike="noStrike" kern="1200" cap="none" spc="0" normalizeH="0" baseline="0" noProof="0" dirty="0">
                <a:ln>
                  <a:noFill/>
                </a:ln>
                <a:solidFill>
                  <a:prstClr val="black"/>
                </a:solidFill>
                <a:effectLst/>
                <a:uLnTx/>
                <a:uFillTx/>
                <a:latin typeface="Calibri"/>
                <a:ea typeface="+mn-ea"/>
                <a:cs typeface="+mn-cs"/>
              </a:rPr>
              <a:t>-Unterrichts:</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8650" y="1557456"/>
            <a:ext cx="3048000" cy="4166490"/>
          </a:xfrm>
          <a:prstGeom prst="rect">
            <a:avLst/>
          </a:prstGeom>
          <a:noFill/>
          <a:ln w="9525">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feld 4"/>
          <p:cNvSpPr txBox="1"/>
          <p:nvPr/>
        </p:nvSpPr>
        <p:spPr>
          <a:xfrm>
            <a:off x="4195482" y="4708283"/>
            <a:ext cx="4126326" cy="1015663"/>
          </a:xfrm>
          <a:prstGeom prst="rect">
            <a:avLst/>
          </a:prstGeom>
          <a:noFill/>
        </p:spPr>
        <p:txBody>
          <a:bodyPr wrap="square" rtlCol="0" anchor="b"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a:ln>
                  <a:noFill/>
                </a:ln>
                <a:solidFill>
                  <a:prstClr val="black"/>
                </a:solidFill>
                <a:effectLst/>
                <a:uLnTx/>
                <a:uFillTx/>
              </a:rPr>
              <a:t>Download als PDF: </a:t>
            </a:r>
            <a:r>
              <a:rPr kumimoji="0" lang="de-DE" sz="2000" b="0" i="0" u="sng" strike="noStrike" kern="0" cap="none" spc="0" normalizeH="0" baseline="0" noProof="0" dirty="0">
                <a:ln>
                  <a:noFill/>
                </a:ln>
                <a:solidFill>
                  <a:prstClr val="black"/>
                </a:solidFill>
                <a:effectLst/>
                <a:uLnTx/>
                <a:uFillTx/>
                <a:hlinkClick r:id="rId3"/>
              </a:rPr>
              <a:t>http://go.hueber.de/lernerzentrierte-prinzipien</a:t>
            </a:r>
            <a:endParaRPr kumimoji="0" lang="de-DE" sz="20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615886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sp>
        <p:nvSpPr>
          <p:cNvPr id="3" name="Textfeld 2"/>
          <p:cNvSpPr txBox="1"/>
          <p:nvPr/>
        </p:nvSpPr>
        <p:spPr>
          <a:xfrm>
            <a:off x="2177295" y="799731"/>
            <a:ext cx="468589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hlinkClick r:id="rId2"/>
              </a:rPr>
              <a:t>http://deutsch-am-arbeitsplatz.de/home.html</a:t>
            </a:r>
            <a:endParaRPr kumimoji="0" lang="de-DE" sz="1800" b="0" i="0" u="none" strike="noStrike" kern="0" cap="none" spc="0" normalizeH="0" baseline="0" noProof="0" dirty="0">
              <a:ln>
                <a:noFill/>
              </a:ln>
              <a:solidFill>
                <a:prstClr val="black"/>
              </a:solidFill>
              <a:effectLst/>
              <a:uLnTx/>
              <a:uFillTx/>
            </a:endParaRPr>
          </a:p>
        </p:txBody>
      </p:sp>
      <p:pic>
        <p:nvPicPr>
          <p:cNvPr id="4"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838355" y="1320453"/>
            <a:ext cx="5668578" cy="4530725"/>
          </a:xfrm>
          <a:prstGeom prst="rect">
            <a:avLst/>
          </a:prstGeom>
        </p:spPr>
      </p:pic>
    </p:spTree>
    <p:extLst>
      <p:ext uri="{BB962C8B-B14F-4D97-AF65-F5344CB8AC3E}">
        <p14:creationId xmlns:p14="http://schemas.microsoft.com/office/powerpoint/2010/main" val="23150740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679" y="1261073"/>
            <a:ext cx="7457704" cy="4411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feld 3"/>
          <p:cNvSpPr txBox="1"/>
          <p:nvPr/>
        </p:nvSpPr>
        <p:spPr>
          <a:xfrm>
            <a:off x="2861300" y="800740"/>
            <a:ext cx="287777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hlinkClick r:id="rId3"/>
              </a:rPr>
              <a:t>http://www.ausbildung.de/</a:t>
            </a:r>
            <a:r>
              <a:rPr kumimoji="0" lang="de-DE" sz="1800" b="0" i="0" u="none" strike="noStrike" kern="0" cap="none" spc="0" normalizeH="0" baseline="0" noProof="0" dirty="0">
                <a:ln>
                  <a:noFill/>
                </a:ln>
                <a:solidFill>
                  <a:prstClr val="black"/>
                </a:solidFill>
                <a:effectLst/>
                <a:uLnTx/>
                <a:uFillTx/>
              </a:rPr>
              <a:t> </a:t>
            </a:r>
          </a:p>
        </p:txBody>
      </p:sp>
    </p:spTree>
    <p:extLst>
      <p:ext uri="{BB962C8B-B14F-4D97-AF65-F5344CB8AC3E}">
        <p14:creationId xmlns:p14="http://schemas.microsoft.com/office/powerpoint/2010/main" val="5779678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sp>
        <p:nvSpPr>
          <p:cNvPr id="3" name="Textfeld 2"/>
          <p:cNvSpPr txBox="1"/>
          <p:nvPr/>
        </p:nvSpPr>
        <p:spPr>
          <a:xfrm>
            <a:off x="2795523" y="1066691"/>
            <a:ext cx="319837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hlinkClick r:id="rId2"/>
              </a:rPr>
              <a:t>http://www.azubi-azubine.de/</a:t>
            </a:r>
            <a:r>
              <a:rPr kumimoji="0" lang="de-DE" sz="1800" b="0" i="0" u="none" strike="noStrike" kern="0" cap="none" spc="0" normalizeH="0" baseline="0" noProof="0" dirty="0">
                <a:ln>
                  <a:noFill/>
                </a:ln>
                <a:solidFill>
                  <a:prstClr val="black"/>
                </a:solidFill>
                <a:effectLst/>
                <a:uLnTx/>
                <a:uFillTx/>
              </a:rPr>
              <a:t> </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698" y="1701975"/>
            <a:ext cx="7944592" cy="3399017"/>
          </a:xfrm>
          <a:prstGeom prst="rect">
            <a:avLst/>
          </a:prstGeom>
          <a:noFill/>
          <a:ln w="9525">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780440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sp>
        <p:nvSpPr>
          <p:cNvPr id="3" name="Textfeld 2"/>
          <p:cNvSpPr txBox="1"/>
          <p:nvPr/>
        </p:nvSpPr>
        <p:spPr>
          <a:xfrm>
            <a:off x="2518887" y="807388"/>
            <a:ext cx="360874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hlinkClick r:id="rId2"/>
              </a:rPr>
              <a:t>http://www.beroobi.de/home.html</a:t>
            </a:r>
            <a:r>
              <a:rPr kumimoji="0" lang="de-DE" sz="1800" b="0" i="0" u="none" strike="noStrike" kern="0" cap="none" spc="0" normalizeH="0" baseline="0" noProof="0" dirty="0">
                <a:ln>
                  <a:noFill/>
                </a:ln>
                <a:solidFill>
                  <a:prstClr val="black"/>
                </a:solidFill>
                <a:effectLst/>
                <a:uLnTx/>
                <a:uFillTx/>
              </a:rPr>
              <a:t> </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013" y="1364014"/>
            <a:ext cx="5580492" cy="4522436"/>
          </a:xfrm>
          <a:prstGeom prst="rect">
            <a:avLst/>
          </a:prstGeom>
          <a:noFill/>
          <a:ln w="9525">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09963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sp>
        <p:nvSpPr>
          <p:cNvPr id="3" name="Titel 1"/>
          <p:cNvSpPr txBox="1">
            <a:spLocks/>
          </p:cNvSpPr>
          <p:nvPr/>
        </p:nvSpPr>
        <p:spPr>
          <a:xfrm>
            <a:off x="405444" y="248760"/>
            <a:ext cx="8229600" cy="55198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kern="1200">
                <a:solidFill>
                  <a:schemeClr val="bg1"/>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hu-HU" sz="2400" b="0" i="0" u="none" strike="noStrike" kern="1200" cap="none" spc="0" normalizeH="0" baseline="0" noProof="0">
                <a:ln>
                  <a:noFill/>
                </a:ln>
                <a:solidFill>
                  <a:sysClr val="window" lastClr="FFFFFF"/>
                </a:solidFill>
                <a:effectLst/>
                <a:uLnTx/>
                <a:uFillTx/>
                <a:latin typeface="Cambria" panose="02040503050406030204" pitchFamily="18" charset="0"/>
                <a:ea typeface="+mj-ea"/>
                <a:cs typeface="+mj-cs"/>
              </a:rPr>
              <a:t>Links</a:t>
            </a:r>
            <a:endParaRPr kumimoji="0" lang="hu-HU" sz="2400" b="0" i="0" u="none" strike="noStrike" kern="1200" cap="none" spc="0" normalizeH="0" baseline="0" noProof="0" dirty="0">
              <a:ln>
                <a:noFill/>
              </a:ln>
              <a:solidFill>
                <a:sysClr val="window" lastClr="FFFFFF"/>
              </a:solidFill>
              <a:effectLst/>
              <a:uLnTx/>
              <a:uFillTx/>
              <a:latin typeface="Cambria" panose="02040503050406030204" pitchFamily="18" charset="0"/>
              <a:ea typeface="+mj-ea"/>
              <a:cs typeface="+mj-cs"/>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582" y="1591865"/>
            <a:ext cx="7083323" cy="4266010"/>
          </a:xfrm>
          <a:prstGeom prst="rect">
            <a:avLst/>
          </a:prstGeom>
          <a:noFill/>
          <a:ln w="9525">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feld 4"/>
          <p:cNvSpPr txBox="1"/>
          <p:nvPr/>
        </p:nvSpPr>
        <p:spPr>
          <a:xfrm>
            <a:off x="1625051" y="873137"/>
            <a:ext cx="6763390"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Unterrichtsideen für </a:t>
            </a:r>
            <a:r>
              <a:rPr kumimoji="0" lang="de-DE" sz="1800" b="0" i="0" u="none" strike="noStrike" kern="0" cap="none" spc="0" normalizeH="0" baseline="0" noProof="0" dirty="0" err="1">
                <a:ln>
                  <a:noFill/>
                </a:ln>
                <a:solidFill>
                  <a:prstClr val="black"/>
                </a:solidFill>
                <a:effectLst/>
                <a:uLnTx/>
                <a:uFillTx/>
              </a:rPr>
              <a:t>fortgeschrittenere</a:t>
            </a:r>
            <a:r>
              <a:rPr kumimoji="0" lang="de-DE" sz="1800" b="0" i="0" u="none" strike="noStrike" kern="0" cap="none" spc="0" normalizeH="0" baseline="0" noProof="0" dirty="0">
                <a:ln>
                  <a:noFill/>
                </a:ln>
                <a:solidFill>
                  <a:prstClr val="black"/>
                </a:solidFill>
                <a:effectLst/>
                <a:uLnTx/>
                <a:uFillTx/>
              </a:rPr>
              <a:t> Schülerinnen und Schüler</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hlinkClick r:id="rId3"/>
              </a:rPr>
              <a:t>http://www.planet-beruf.de/Unterrichtsideen.9125.0.html</a:t>
            </a:r>
            <a:r>
              <a:rPr kumimoji="0" lang="de-DE" sz="1800" b="0" i="0" u="none" strike="noStrike" kern="0" cap="none" spc="0" normalizeH="0" baseline="0" noProof="0" dirty="0">
                <a:ln>
                  <a:noFill/>
                </a:ln>
                <a:solidFill>
                  <a:prstClr val="black"/>
                </a:solidFill>
                <a:effectLst/>
                <a:uLnTx/>
                <a:uFillTx/>
              </a:rPr>
              <a:t> </a:t>
            </a:r>
          </a:p>
        </p:txBody>
      </p:sp>
    </p:spTree>
    <p:extLst>
      <p:ext uri="{BB962C8B-B14F-4D97-AF65-F5344CB8AC3E}">
        <p14:creationId xmlns:p14="http://schemas.microsoft.com/office/powerpoint/2010/main" val="15809196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3468" y="922315"/>
            <a:ext cx="5933552" cy="3545659"/>
          </a:xfrm>
          <a:prstGeom prst="rect">
            <a:avLst/>
          </a:prstGeom>
          <a:noFill/>
          <a:ln w="9525">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feld 3"/>
          <p:cNvSpPr txBox="1"/>
          <p:nvPr/>
        </p:nvSpPr>
        <p:spPr>
          <a:xfrm>
            <a:off x="942220" y="4528761"/>
            <a:ext cx="7968848"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Wählen Sie links „Ressourcen-Datenbank“. Geben Sie dann in das Suchfeld</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z. B. „Beruf“ ein, und Sie werden Material für den Unterricht finden.</a:t>
            </a:r>
          </a:p>
        </p:txBody>
      </p:sp>
      <p:sp>
        <p:nvSpPr>
          <p:cNvPr id="5" name="Textfeld 4"/>
          <p:cNvSpPr txBox="1"/>
          <p:nvPr/>
        </p:nvSpPr>
        <p:spPr>
          <a:xfrm>
            <a:off x="2409371" y="5235880"/>
            <a:ext cx="442948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hlinkClick r:id="rId3"/>
              </a:rPr>
              <a:t>http://www.deutsch-als-fremdsprache.de/</a:t>
            </a:r>
            <a:r>
              <a:rPr kumimoji="0" lang="de-DE" sz="1800" b="0" i="0" u="none" strike="noStrike" kern="0" cap="none" spc="0" normalizeH="0" baseline="0" noProof="0" dirty="0">
                <a:ln>
                  <a:noFill/>
                </a:ln>
                <a:solidFill>
                  <a:prstClr val="black"/>
                </a:solidFill>
                <a:effectLst/>
                <a:uLnTx/>
                <a:uFillTx/>
              </a:rPr>
              <a:t> </a:t>
            </a:r>
          </a:p>
        </p:txBody>
      </p:sp>
    </p:spTree>
    <p:extLst>
      <p:ext uri="{BB962C8B-B14F-4D97-AF65-F5344CB8AC3E}">
        <p14:creationId xmlns:p14="http://schemas.microsoft.com/office/powerpoint/2010/main" val="131047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sp>
        <p:nvSpPr>
          <p:cNvPr id="5" name="Textfeld 4"/>
          <p:cNvSpPr txBox="1"/>
          <p:nvPr/>
        </p:nvSpPr>
        <p:spPr>
          <a:xfrm>
            <a:off x="583758" y="953140"/>
            <a:ext cx="6183103"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Einige passende </a:t>
            </a:r>
            <a:r>
              <a:rPr kumimoji="0" lang="de-DE" sz="1800" b="0" i="0" u="none" strike="noStrike" kern="0" cap="none" spc="0" normalizeH="0" baseline="0" noProof="0" dirty="0" err="1">
                <a:ln>
                  <a:noFill/>
                </a:ln>
                <a:solidFill>
                  <a:prstClr val="black"/>
                </a:solidFill>
                <a:effectLst/>
                <a:uLnTx/>
                <a:uFillTx/>
              </a:rPr>
              <a:t>didaktisierte</a:t>
            </a:r>
            <a:r>
              <a:rPr kumimoji="0" lang="de-DE" sz="1800" b="0" i="0" u="none" strike="noStrike" kern="0" cap="none" spc="0" normalizeH="0" baseline="0" noProof="0" dirty="0">
                <a:ln>
                  <a:noFill/>
                </a:ln>
                <a:solidFill>
                  <a:prstClr val="black"/>
                </a:solidFill>
                <a:effectLst/>
                <a:uLnTx/>
                <a:uFillTx/>
              </a:rPr>
              <a:t> Texte bzw. Videos finden Sie hier: </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hlinkClick r:id="rId2"/>
              </a:rPr>
              <a:t>http://www.pasch-net.de</a:t>
            </a:r>
            <a:endParaRPr kumimoji="0" lang="de-DE" sz="1800" b="0" i="0" u="none" strike="noStrike" kern="0" cap="none" spc="0" normalizeH="0" baseline="0" noProof="0" dirty="0">
              <a:ln>
                <a:noFill/>
              </a:ln>
              <a:solidFill>
                <a:prstClr val="black"/>
              </a:solidFill>
              <a:effectLst/>
              <a:uLnTx/>
              <a:uFillTx/>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2384118"/>
            <a:ext cx="8991600" cy="388332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4627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sp>
        <p:nvSpPr>
          <p:cNvPr id="5" name="Textfeld 4"/>
          <p:cNvSpPr txBox="1"/>
          <p:nvPr/>
        </p:nvSpPr>
        <p:spPr>
          <a:xfrm>
            <a:off x="583758" y="953140"/>
            <a:ext cx="8374408" cy="147732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Und natürlich gibt es viel Material für Unterricht und Information inklusive Erklärvideos</a:t>
            </a:r>
          </a:p>
          <a:p>
            <a:pPr marL="0" marR="0" lvl="0" indent="0" defTabSz="914400" eaLnBrk="1" fontAlgn="auto" latinLnBrk="0" hangingPunct="1">
              <a:lnSpc>
                <a:spcPct val="100000"/>
              </a:lnSpc>
              <a:spcBef>
                <a:spcPts val="0"/>
              </a:spcBef>
              <a:spcAft>
                <a:spcPts val="0"/>
              </a:spcAft>
              <a:buClrTx/>
              <a:buSzTx/>
              <a:buFontTx/>
              <a:buNone/>
              <a:tabLst/>
              <a:defRPr/>
            </a:pPr>
            <a:r>
              <a:rPr lang="de-DE" kern="0" dirty="0">
                <a:solidFill>
                  <a:prstClr val="black"/>
                </a:solidFill>
              </a:rPr>
              <a:t>auf der Lern- und Informationsplattform </a:t>
            </a:r>
            <a:r>
              <a:rPr lang="de-DE" kern="0" dirty="0">
                <a:solidFill>
                  <a:prstClr val="black"/>
                </a:solidFill>
                <a:hlinkClick r:id="rId2"/>
              </a:rPr>
              <a:t>www.zfa-net.de</a:t>
            </a:r>
            <a:r>
              <a:rPr lang="de-DE" kern="0" dirty="0">
                <a:solidFill>
                  <a:prstClr val="black"/>
                </a:solidFill>
              </a:rPr>
              <a:t> . </a:t>
            </a:r>
            <a:r>
              <a:rPr kumimoji="0" lang="de-DE" sz="1800" b="0" i="0" u="none" strike="noStrike" kern="0" cap="none" spc="0" normalizeH="0" baseline="0" noProof="0" dirty="0">
                <a:ln>
                  <a:noFill/>
                </a:ln>
                <a:solidFill>
                  <a:prstClr val="black"/>
                </a:solidFill>
                <a:effectLst/>
                <a:uLnTx/>
                <a:uFillTx/>
              </a:rPr>
              <a:t>Lehrkräfte, die an einer</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solidFill>
                <a:effectLst/>
                <a:uLnTx/>
                <a:uFillTx/>
              </a:rPr>
              <a:t>ZfA-geförderten Schule tätig sind, können von</a:t>
            </a:r>
            <a:r>
              <a:rPr kumimoji="0" lang="de-DE" sz="1800" b="0" i="0" u="none" strike="noStrike" kern="0" cap="none" spc="0" normalizeH="0" noProof="0" dirty="0">
                <a:ln>
                  <a:noFill/>
                </a:ln>
                <a:solidFill>
                  <a:prstClr val="black"/>
                </a:solidFill>
                <a:effectLst/>
                <a:uLnTx/>
                <a:uFillTx/>
              </a:rPr>
              <a:t> der</a:t>
            </a:r>
            <a:r>
              <a:rPr kumimoji="0" lang="de-DE" sz="1800" b="0" i="0" u="none" strike="noStrike" kern="0" cap="none" spc="0" normalizeH="0" baseline="0" noProof="0" dirty="0">
                <a:ln>
                  <a:noFill/>
                </a:ln>
                <a:solidFill>
                  <a:prstClr val="black"/>
                </a:solidFill>
                <a:effectLst/>
                <a:uLnTx/>
                <a:uFillTx/>
              </a:rPr>
              <a:t> zuständigen Fach-</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err="1">
                <a:ln>
                  <a:noFill/>
                </a:ln>
                <a:solidFill>
                  <a:prstClr val="black"/>
                </a:solidFill>
                <a:effectLst/>
                <a:uLnTx/>
                <a:uFillTx/>
              </a:rPr>
              <a:t>beratung</a:t>
            </a:r>
            <a:r>
              <a:rPr kumimoji="0" lang="de-DE" sz="1800" b="0" i="0" u="none" strike="noStrike" kern="0" cap="none" spc="0" normalizeH="0" baseline="0" noProof="0" dirty="0">
                <a:ln>
                  <a:noFill/>
                </a:ln>
                <a:solidFill>
                  <a:prstClr val="black"/>
                </a:solidFill>
                <a:effectLst/>
                <a:uLnTx/>
                <a:uFillTx/>
              </a:rPr>
              <a:t> einen Zugang zu allen relevanten Kursräumen bekommen.</a:t>
            </a:r>
          </a:p>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pic>
        <p:nvPicPr>
          <p:cNvPr id="6" name="Grafik 1">
            <a:extLst>
              <a:ext uri="{FF2B5EF4-FFF2-40B4-BE49-F238E27FC236}">
                <a16:creationId xmlns:a16="http://schemas.microsoft.com/office/drawing/2014/main" id="{E431709D-AD58-4790-82C2-3D833A329D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165" y="2430468"/>
            <a:ext cx="7583669" cy="3754841"/>
          </a:xfrm>
          <a:prstGeom prst="rect">
            <a:avLst/>
          </a:prstGeom>
          <a:solidFill>
            <a:schemeClr val="bg1"/>
          </a:solidFill>
          <a:ln w="9525">
            <a:solidFill>
              <a:schemeClr val="bg2">
                <a:lumMod val="75000"/>
              </a:schemeClr>
            </a:solidFill>
            <a:miter lim="800000"/>
            <a:headEnd/>
            <a:tailEnd/>
          </a:ln>
        </p:spPr>
      </p:pic>
      <p:sp>
        <p:nvSpPr>
          <p:cNvPr id="3" name="Pfeil: nach unten 2">
            <a:extLst>
              <a:ext uri="{FF2B5EF4-FFF2-40B4-BE49-F238E27FC236}">
                <a16:creationId xmlns:a16="http://schemas.microsoft.com/office/drawing/2014/main" id="{B007CB27-B91C-4480-BA57-5F13A8F2E816}"/>
              </a:ext>
            </a:extLst>
          </p:cNvPr>
          <p:cNvSpPr/>
          <p:nvPr/>
        </p:nvSpPr>
        <p:spPr>
          <a:xfrm>
            <a:off x="6227064" y="4151376"/>
            <a:ext cx="329184" cy="521208"/>
          </a:xfrm>
          <a:prstGeom prst="downArrow">
            <a:avLst/>
          </a:prstGeom>
          <a:solidFill>
            <a:schemeClr val="bg2">
              <a:lumMod val="75000"/>
            </a:schemeClr>
          </a:solidFill>
          <a:ln w="95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7" name="Pfeil: nach unten 6">
            <a:extLst>
              <a:ext uri="{FF2B5EF4-FFF2-40B4-BE49-F238E27FC236}">
                <a16:creationId xmlns:a16="http://schemas.microsoft.com/office/drawing/2014/main" id="{3D4A6061-089D-4F55-87FB-846B2EF607BA}"/>
              </a:ext>
            </a:extLst>
          </p:cNvPr>
          <p:cNvSpPr/>
          <p:nvPr/>
        </p:nvSpPr>
        <p:spPr>
          <a:xfrm rot="10800000">
            <a:off x="5641848" y="6182413"/>
            <a:ext cx="329184" cy="521208"/>
          </a:xfrm>
          <a:prstGeom prst="downArrow">
            <a:avLst/>
          </a:prstGeom>
          <a:solidFill>
            <a:schemeClr val="bg2">
              <a:lumMod val="75000"/>
            </a:schemeClr>
          </a:solidFill>
          <a:ln w="95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Tree>
    <p:extLst>
      <p:ext uri="{BB962C8B-B14F-4D97-AF65-F5344CB8AC3E}">
        <p14:creationId xmlns:p14="http://schemas.microsoft.com/office/powerpoint/2010/main" val="21812205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4"/>
          </p:nvPr>
        </p:nvSpPr>
        <p:spPr/>
        <p:txBody>
          <a:bodyPr/>
          <a:lstStyle/>
          <a:p>
            <a:r>
              <a:rPr lang="de-DE" dirty="0"/>
              <a:t>Links</a:t>
            </a:r>
          </a:p>
        </p:txBody>
      </p:sp>
      <p:sp>
        <p:nvSpPr>
          <p:cNvPr id="3" name="Textfeld 2"/>
          <p:cNvSpPr txBox="1"/>
          <p:nvPr/>
        </p:nvSpPr>
        <p:spPr>
          <a:xfrm>
            <a:off x="576455" y="926877"/>
            <a:ext cx="350565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srgbClr val="D9174C"/>
                </a:solidFill>
                <a:effectLst/>
                <a:uLnTx/>
                <a:uFillTx/>
              </a:rPr>
              <a:t>Nicht vergessen</a:t>
            </a:r>
            <a:r>
              <a:rPr kumimoji="0" lang="de-DE" sz="1800" b="0" i="0" u="none" strike="noStrike" kern="0" cap="none" spc="0" normalizeH="0" baseline="0" noProof="0" dirty="0">
                <a:ln>
                  <a:noFill/>
                </a:ln>
                <a:solidFill>
                  <a:prstClr val="black"/>
                </a:solidFill>
                <a:effectLst/>
                <a:uLnTx/>
                <a:uFillTx/>
              </a:rPr>
              <a:t>: </a:t>
            </a:r>
            <a:r>
              <a:rPr kumimoji="0" lang="de-DE" sz="1800" b="0" i="0" u="none" strike="noStrike" kern="0" cap="none" spc="0" normalizeH="0" baseline="0" noProof="0" dirty="0">
                <a:ln>
                  <a:noFill/>
                </a:ln>
                <a:solidFill>
                  <a:prstClr val="black"/>
                </a:solidFill>
                <a:effectLst/>
                <a:uLnTx/>
                <a:uFillTx/>
                <a:hlinkClick r:id="rId2"/>
              </a:rPr>
              <a:t>www.auslandsschulwesen.de/dsd</a:t>
            </a:r>
            <a:r>
              <a:rPr kumimoji="0" lang="de-DE" sz="1800" b="0" i="0" u="none" strike="noStrike" kern="0" cap="none" spc="0" normalizeH="0" baseline="0" noProof="0" dirty="0">
                <a:ln>
                  <a:noFill/>
                </a:ln>
                <a:solidFill>
                  <a:prstClr val="black"/>
                </a:solidFill>
                <a:effectLst/>
                <a:uLnTx/>
                <a:uFillTx/>
              </a:rPr>
              <a:t>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571" y="685799"/>
            <a:ext cx="4899969" cy="595605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788216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09575" y="3373398"/>
            <a:ext cx="3162300" cy="2062103"/>
          </a:xfrm>
          <a:prstGeom prst="rect">
            <a:avLst/>
          </a:prstGeom>
          <a:noFill/>
        </p:spPr>
        <p:txBody>
          <a:bodyPr wrap="square" rtlCol="0" anchor="b" anchorCtr="0">
            <a:spAutoFit/>
          </a:bodyPr>
          <a:lstStyle/>
          <a:p>
            <a:r>
              <a:rPr lang="de-DE" sz="2000" dirty="0"/>
              <a:t>Kontakt</a:t>
            </a:r>
            <a:endParaRPr lang="de-DE" sz="1200" dirty="0"/>
          </a:p>
          <a:p>
            <a:endParaRPr lang="de-DE" sz="1200" dirty="0"/>
          </a:p>
          <a:p>
            <a:r>
              <a:rPr lang="de-DE" sz="1200" dirty="0"/>
              <a:t>Bundesamt für Auswärtige Angelegenheiten</a:t>
            </a:r>
          </a:p>
          <a:p>
            <a:r>
              <a:rPr lang="de-DE" sz="1200" dirty="0"/>
              <a:t>Zentralstelle für das Auslandsschulwesen</a:t>
            </a:r>
          </a:p>
          <a:p>
            <a:r>
              <a:rPr lang="de-DE" sz="1200" dirty="0"/>
              <a:t>Adenauerallee 99-103</a:t>
            </a:r>
          </a:p>
          <a:p>
            <a:r>
              <a:rPr lang="de-DE" sz="1200" dirty="0"/>
              <a:t>53113 Bonn</a:t>
            </a:r>
          </a:p>
          <a:p>
            <a:endParaRPr lang="de-DE" sz="1200" dirty="0"/>
          </a:p>
          <a:p>
            <a:r>
              <a:rPr lang="de-DE" sz="1200" b="1" dirty="0"/>
              <a:t>Ansprechpartner/in</a:t>
            </a:r>
          </a:p>
          <a:p>
            <a:r>
              <a:rPr lang="de-DE" sz="1200" dirty="0"/>
              <a:t>dsd@bfaa.bund.de</a:t>
            </a:r>
          </a:p>
          <a:p>
            <a:r>
              <a:rPr lang="de-DE" sz="1200" dirty="0"/>
              <a:t>www.auslandsschulwesen.de</a:t>
            </a:r>
          </a:p>
        </p:txBody>
      </p:sp>
    </p:spTree>
    <p:extLst>
      <p:ext uri="{BB962C8B-B14F-4D97-AF65-F5344CB8AC3E}">
        <p14:creationId xmlns:p14="http://schemas.microsoft.com/office/powerpoint/2010/main" val="1103665986"/>
      </p:ext>
    </p:extLst>
  </p:cSld>
  <p:clrMapOvr>
    <a:masterClrMapping/>
  </p:clrMapOvr>
</p:sld>
</file>

<file path=ppt/theme/theme1.xml><?xml version="1.0" encoding="utf-8"?>
<a:theme xmlns:a="http://schemas.openxmlformats.org/drawingml/2006/main" name="2019_BVA_Folienmaster_ZfA_4zu3-1">
  <a:themeElements>
    <a:clrScheme name="BVA">
      <a:dk1>
        <a:sysClr val="windowText" lastClr="000000"/>
      </a:dk1>
      <a:lt1>
        <a:sysClr val="window" lastClr="FFFFFF"/>
      </a:lt1>
      <a:dk2>
        <a:srgbClr val="064963"/>
      </a:dk2>
      <a:lt2>
        <a:srgbClr val="58DA8D"/>
      </a:lt2>
      <a:accent1>
        <a:srgbClr val="CD5037"/>
      </a:accent1>
      <a:accent2>
        <a:srgbClr val="008549"/>
      </a:accent2>
      <a:accent3>
        <a:srgbClr val="566063"/>
      </a:accent3>
      <a:accent4>
        <a:srgbClr val="D9174C"/>
      </a:accent4>
      <a:accent5>
        <a:srgbClr val="00818B"/>
      </a:accent5>
      <a:accent6>
        <a:srgbClr val="F7BB3C"/>
      </a:accent6>
      <a:hlink>
        <a:srgbClr val="0066FF"/>
      </a:hlink>
      <a:folHlink>
        <a:srgbClr val="C0C0C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rgbClr val="58DA8D"/>
          </a:solidFill>
        </a:ln>
      </a:spPr>
      <a:bodyPr rtlCol="0" anchor="ctr"/>
      <a:lstStyle>
        <a:defPPr algn="ctr">
          <a:defRPr sz="200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58DA8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dirty="0">
            <a:solidFill>
              <a:schemeClr val="tx1"/>
            </a:solidFill>
          </a:defRPr>
        </a:defPPr>
      </a:lstStyle>
    </a:txDef>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2019_BVA_Folienmaster_ZfA_4zu3-1</Template>
  <TotalTime>0</TotalTime>
  <Words>1858</Words>
  <Application>Microsoft Office PowerPoint</Application>
  <PresentationFormat>Bildschirmpräsentation (4:3)</PresentationFormat>
  <Paragraphs>225</Paragraphs>
  <Slides>41</Slides>
  <Notes>3</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41</vt:i4>
      </vt:variant>
    </vt:vector>
  </HeadingPairs>
  <TitlesOfParts>
    <vt:vector size="45" baseType="lpstr">
      <vt:lpstr>Arial</vt:lpstr>
      <vt:lpstr>Calibri</vt:lpstr>
      <vt:lpstr>Cambria</vt:lpstr>
      <vt:lpstr>2019_BVA_Folienmaster_ZfA_4zu3-1</vt:lpstr>
      <vt:lpstr>Berufsbezogener DaF/DaZ-Unterricht Eine praxisorientierte Hinführung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BVA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Gemke, Tim (ZfA 3)</dc:creator>
  <cp:lastModifiedBy>Klein, Wassilios (BfAA privat)</cp:lastModifiedBy>
  <cp:revision>25</cp:revision>
  <dcterms:created xsi:type="dcterms:W3CDTF">2019-11-25T10:53:58Z</dcterms:created>
  <dcterms:modified xsi:type="dcterms:W3CDTF">2025-08-07T08:58:17Z</dcterms:modified>
</cp:coreProperties>
</file>